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5"/>
  </p:sldMasterIdLst>
  <p:notesMasterIdLst>
    <p:notesMasterId r:id="rId18"/>
  </p:notesMasterIdLst>
  <p:sldIdLst>
    <p:sldId id="259" r:id="rId6"/>
    <p:sldId id="261" r:id="rId7"/>
    <p:sldId id="264" r:id="rId8"/>
    <p:sldId id="266" r:id="rId9"/>
    <p:sldId id="268" r:id="rId10"/>
    <p:sldId id="269" r:id="rId11"/>
    <p:sldId id="270" r:id="rId12"/>
    <p:sldId id="272" r:id="rId13"/>
    <p:sldId id="275" r:id="rId14"/>
    <p:sldId id="273" r:id="rId15"/>
    <p:sldId id="274" r:id="rId16"/>
    <p:sldId id="271" r:id="rId17"/>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Georgia" pitchFamily="18" charset="0"/>
        <a:ea typeface="+mn-ea"/>
        <a:cs typeface="Arial" charset="0"/>
      </a:defRPr>
    </a:lvl1pPr>
    <a:lvl2pPr marL="457200" algn="l" rtl="0" fontAlgn="base">
      <a:spcBef>
        <a:spcPct val="0"/>
      </a:spcBef>
      <a:spcAft>
        <a:spcPct val="0"/>
      </a:spcAft>
      <a:defRPr kern="1200">
        <a:solidFill>
          <a:schemeClr val="tx1"/>
        </a:solidFill>
        <a:latin typeface="Georgia" pitchFamily="18" charset="0"/>
        <a:ea typeface="+mn-ea"/>
        <a:cs typeface="Arial" charset="0"/>
      </a:defRPr>
    </a:lvl2pPr>
    <a:lvl3pPr marL="914400" algn="l" rtl="0" fontAlgn="base">
      <a:spcBef>
        <a:spcPct val="0"/>
      </a:spcBef>
      <a:spcAft>
        <a:spcPct val="0"/>
      </a:spcAft>
      <a:defRPr kern="1200">
        <a:solidFill>
          <a:schemeClr val="tx1"/>
        </a:solidFill>
        <a:latin typeface="Georgia" pitchFamily="18" charset="0"/>
        <a:ea typeface="+mn-ea"/>
        <a:cs typeface="Arial" charset="0"/>
      </a:defRPr>
    </a:lvl3pPr>
    <a:lvl4pPr marL="1371600" algn="l" rtl="0" fontAlgn="base">
      <a:spcBef>
        <a:spcPct val="0"/>
      </a:spcBef>
      <a:spcAft>
        <a:spcPct val="0"/>
      </a:spcAft>
      <a:defRPr kern="1200">
        <a:solidFill>
          <a:schemeClr val="tx1"/>
        </a:solidFill>
        <a:latin typeface="Georgia" pitchFamily="18" charset="0"/>
        <a:ea typeface="+mn-ea"/>
        <a:cs typeface="Arial" charset="0"/>
      </a:defRPr>
    </a:lvl4pPr>
    <a:lvl5pPr marL="1828800" algn="l" rtl="0" fontAlgn="base">
      <a:spcBef>
        <a:spcPct val="0"/>
      </a:spcBef>
      <a:spcAft>
        <a:spcPct val="0"/>
      </a:spcAft>
      <a:defRPr kern="1200">
        <a:solidFill>
          <a:schemeClr val="tx1"/>
        </a:solidFill>
        <a:latin typeface="Georgia" pitchFamily="18" charset="0"/>
        <a:ea typeface="+mn-ea"/>
        <a:cs typeface="Arial" charset="0"/>
      </a:defRPr>
    </a:lvl5pPr>
    <a:lvl6pPr marL="2286000" algn="l" defTabSz="914400" rtl="0" eaLnBrk="1" latinLnBrk="0" hangingPunct="1">
      <a:defRPr kern="1200">
        <a:solidFill>
          <a:schemeClr val="tx1"/>
        </a:solidFill>
        <a:latin typeface="Georgia" pitchFamily="18" charset="0"/>
        <a:ea typeface="+mn-ea"/>
        <a:cs typeface="Arial" charset="0"/>
      </a:defRPr>
    </a:lvl6pPr>
    <a:lvl7pPr marL="2743200" algn="l" defTabSz="914400" rtl="0" eaLnBrk="1" latinLnBrk="0" hangingPunct="1">
      <a:defRPr kern="1200">
        <a:solidFill>
          <a:schemeClr val="tx1"/>
        </a:solidFill>
        <a:latin typeface="Georgia" pitchFamily="18" charset="0"/>
        <a:ea typeface="+mn-ea"/>
        <a:cs typeface="Arial" charset="0"/>
      </a:defRPr>
    </a:lvl7pPr>
    <a:lvl8pPr marL="3200400" algn="l" defTabSz="914400" rtl="0" eaLnBrk="1" latinLnBrk="0" hangingPunct="1">
      <a:defRPr kern="1200">
        <a:solidFill>
          <a:schemeClr val="tx1"/>
        </a:solidFill>
        <a:latin typeface="Georgia" pitchFamily="18" charset="0"/>
        <a:ea typeface="+mn-ea"/>
        <a:cs typeface="Arial" charset="0"/>
      </a:defRPr>
    </a:lvl8pPr>
    <a:lvl9pPr marL="3657600" algn="l" defTabSz="914400" rtl="0" eaLnBrk="1" latinLnBrk="0" hangingPunct="1">
      <a:defRPr kern="1200">
        <a:solidFill>
          <a:schemeClr val="tx1"/>
        </a:solidFill>
        <a:latin typeface="Georgia" pitchFamily="18" charset="0"/>
        <a:ea typeface="+mn-ea"/>
        <a:cs typeface="Arial" charset="0"/>
      </a:defRPr>
    </a:lvl9pPr>
  </p:defaultTextStyle>
  <p:extLst>
    <p:ext uri="{EFAFB233-063F-42B5-8137-9DF3F51BA10A}">
      <p15:sldGuideLst xmlns:p15="http://schemas.microsoft.com/office/powerpoint/2012/main">
        <p15:guide id="1" orient="horz" pos="210">
          <p15:clr>
            <a:srgbClr val="A4A3A4"/>
          </p15:clr>
        </p15:guide>
        <p15:guide id="2" pos="5552">
          <p15:clr>
            <a:srgbClr val="A4A3A4"/>
          </p15:clr>
        </p15:guide>
        <p15:guide id="3" pos="21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07" autoAdjust="0"/>
  </p:normalViewPr>
  <p:slideViewPr>
    <p:cSldViewPr>
      <p:cViewPr varScale="1">
        <p:scale>
          <a:sx n="74" d="100"/>
          <a:sy n="74" d="100"/>
        </p:scale>
        <p:origin x="1014" y="66"/>
      </p:cViewPr>
      <p:guideLst>
        <p:guide orient="horz" pos="210"/>
        <p:guide pos="5552"/>
        <p:guide pos="218"/>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de-DE"/>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de-DE"/>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de-DE"/>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615F447D-FB99-433B-9084-C10B5DCAA9BC}" type="slidenum">
              <a:rPr lang="de-DE"/>
              <a:pPr>
                <a:defRPr/>
              </a:pPr>
              <a:t>‹#›</a:t>
            </a:fld>
            <a:endParaRPr lang="de-DE"/>
          </a:p>
        </p:txBody>
      </p:sp>
    </p:spTree>
    <p:extLst>
      <p:ext uri="{BB962C8B-B14F-4D97-AF65-F5344CB8AC3E}">
        <p14:creationId xmlns:p14="http://schemas.microsoft.com/office/powerpoint/2010/main" val="13648398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Georgia" pitchFamily="18" charset="0"/>
        <a:ea typeface="+mn-ea"/>
        <a:cs typeface="Arial" charset="0"/>
      </a:defRPr>
    </a:lvl1pPr>
    <a:lvl2pPr marL="457200" algn="l" rtl="0" eaLnBrk="0" fontAlgn="base" hangingPunct="0">
      <a:spcBef>
        <a:spcPct val="30000"/>
      </a:spcBef>
      <a:spcAft>
        <a:spcPct val="0"/>
      </a:spcAft>
      <a:defRPr sz="1200" kern="1200">
        <a:solidFill>
          <a:schemeClr val="tx1"/>
        </a:solidFill>
        <a:latin typeface="Georgia" pitchFamily="18" charset="0"/>
        <a:ea typeface="+mn-ea"/>
        <a:cs typeface="Arial" charset="0"/>
      </a:defRPr>
    </a:lvl2pPr>
    <a:lvl3pPr marL="914400" algn="l" rtl="0" eaLnBrk="0" fontAlgn="base" hangingPunct="0">
      <a:spcBef>
        <a:spcPct val="30000"/>
      </a:spcBef>
      <a:spcAft>
        <a:spcPct val="0"/>
      </a:spcAft>
      <a:defRPr sz="1200" kern="1200">
        <a:solidFill>
          <a:schemeClr val="tx1"/>
        </a:solidFill>
        <a:latin typeface="Georgia" pitchFamily="18"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Georgia" pitchFamily="18"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Georgia"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144000" cy="5451475"/>
          </a:xfrm>
          <a:prstGeom prst="rect">
            <a:avLst/>
          </a:prstGeom>
          <a:solidFill>
            <a:srgbClr val="3D5A8C"/>
          </a:solidFill>
          <a:ln w="0" cap="flat" cmpd="sng" algn="ctr">
            <a:no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p:cNvSpPr/>
          <p:nvPr userDrawn="1"/>
        </p:nvSpPr>
        <p:spPr>
          <a:xfrm>
            <a:off x="128588" y="5583238"/>
            <a:ext cx="8148637" cy="119538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6" name="Group 10"/>
          <p:cNvGrpSpPr>
            <a:grpSpLocks/>
          </p:cNvGrpSpPr>
          <p:nvPr userDrawn="1"/>
        </p:nvGrpSpPr>
        <p:grpSpPr bwMode="auto">
          <a:xfrm>
            <a:off x="212725" y="5583238"/>
            <a:ext cx="7612063" cy="1195387"/>
            <a:chOff x="280274" y="5583533"/>
            <a:chExt cx="7611869" cy="1195881"/>
          </a:xfrm>
        </p:grpSpPr>
        <p:pic>
          <p:nvPicPr>
            <p:cNvPr id="7" name="Picture 14" descr="eba_logos_letterhead_V4.jpg"/>
            <p:cNvPicPr>
              <a:picLocks noChangeAspect="1"/>
            </p:cNvPicPr>
            <p:nvPr/>
          </p:nvPicPr>
          <p:blipFill>
            <a:blip r:embed="rId2" cstate="print">
              <a:extLst>
                <a:ext uri="{28A0092B-C50C-407E-A947-70E740481C1C}">
                  <a14:useLocalDpi xmlns:a14="http://schemas.microsoft.com/office/drawing/2010/main" val="0"/>
                </a:ext>
              </a:extLst>
            </a:blip>
            <a:srcRect l="10501" t="21864" r="65686" b="26599"/>
            <a:stretch>
              <a:fillRect/>
            </a:stretch>
          </p:blipFill>
          <p:spPr bwMode="auto">
            <a:xfrm>
              <a:off x="280274" y="5664343"/>
              <a:ext cx="2088621" cy="1006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5" descr="eba_logos_letterhead_V4.jpg"/>
            <p:cNvPicPr>
              <a:picLocks noChangeAspect="1"/>
            </p:cNvPicPr>
            <p:nvPr/>
          </p:nvPicPr>
          <p:blipFill>
            <a:blip r:embed="rId3">
              <a:extLst>
                <a:ext uri="{28A0092B-C50C-407E-A947-70E740481C1C}">
                  <a14:useLocalDpi xmlns:a14="http://schemas.microsoft.com/office/drawing/2010/main" val="0"/>
                </a:ext>
              </a:extLst>
            </a:blip>
            <a:srcRect l="41966" t="21864" r="41106" b="26599"/>
            <a:stretch>
              <a:fillRect/>
            </a:stretch>
          </p:blipFill>
          <p:spPr bwMode="auto">
            <a:xfrm>
              <a:off x="2353593" y="5583533"/>
              <a:ext cx="1764600" cy="1195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eba_logos_letterhead_V4.jpg"/>
            <p:cNvPicPr>
              <a:picLocks noChangeAspect="1"/>
            </p:cNvPicPr>
            <p:nvPr/>
          </p:nvPicPr>
          <p:blipFill>
            <a:blip r:embed="rId2" cstate="print">
              <a:extLst>
                <a:ext uri="{28A0092B-C50C-407E-A947-70E740481C1C}">
                  <a14:useLocalDpi xmlns:a14="http://schemas.microsoft.com/office/drawing/2010/main" val="0"/>
                </a:ext>
              </a:extLst>
            </a:blip>
            <a:srcRect l="72729" t="21864" r="12109" b="26599"/>
            <a:stretch>
              <a:fillRect/>
            </a:stretch>
          </p:blipFill>
          <p:spPr bwMode="auto">
            <a:xfrm>
              <a:off x="4129131" y="5664343"/>
              <a:ext cx="1329756" cy="1006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
            <p:cNvSpPr txBox="1">
              <a:spLocks noChangeArrowheads="1"/>
            </p:cNvSpPr>
            <p:nvPr/>
          </p:nvSpPr>
          <p:spPr>
            <a:xfrm>
              <a:off x="5653825" y="6025040"/>
              <a:ext cx="2238318" cy="452624"/>
            </a:xfrm>
            <a:prstGeom prst="rect">
              <a:avLst/>
            </a:prstGeom>
            <a:noFill/>
          </p:spPr>
          <p:txBody>
            <a:bodyPr lIns="0" tIns="0" rIns="0" bIns="0"/>
            <a:lstStyle/>
            <a:p>
              <a:pPr eaLnBrk="1" fontAlgn="auto" hangingPunct="1">
                <a:spcBef>
                  <a:spcPts val="50"/>
                </a:spcBef>
                <a:spcAft>
                  <a:spcPts val="0"/>
                </a:spcAft>
                <a:defRPr/>
              </a:pPr>
              <a:r>
                <a:rPr lang="en-US" sz="800" kern="0" spc="50" dirty="0">
                  <a:solidFill>
                    <a:schemeClr val="bg1">
                      <a:lumMod val="50000"/>
                    </a:schemeClr>
                  </a:solidFill>
                  <a:latin typeface="L Frutiger Light"/>
                  <a:cs typeface="L Frutiger Light"/>
                </a:rPr>
                <a:t>JOINT COMMITTEE OF THE EUROPEAN </a:t>
              </a:r>
            </a:p>
            <a:p>
              <a:pPr eaLnBrk="1" fontAlgn="auto" hangingPunct="1">
                <a:spcBef>
                  <a:spcPts val="50"/>
                </a:spcBef>
                <a:spcAft>
                  <a:spcPts val="0"/>
                </a:spcAft>
                <a:defRPr/>
              </a:pPr>
              <a:r>
                <a:rPr lang="en-US" sz="800" kern="0" spc="50" dirty="0">
                  <a:solidFill>
                    <a:schemeClr val="bg1">
                      <a:lumMod val="50000"/>
                    </a:schemeClr>
                  </a:solidFill>
                  <a:latin typeface="L Frutiger Light"/>
                  <a:cs typeface="L Frutiger Light"/>
                </a:rPr>
                <a:t>SUPERVISORY AUTHORITIES</a:t>
              </a:r>
            </a:p>
          </p:txBody>
        </p:sp>
      </p:grpSp>
      <p:sp>
        <p:nvSpPr>
          <p:cNvPr id="2" name="Title 1"/>
          <p:cNvSpPr>
            <a:spLocks noGrp="1"/>
          </p:cNvSpPr>
          <p:nvPr>
            <p:ph type="ctrTitle"/>
          </p:nvPr>
        </p:nvSpPr>
        <p:spPr>
          <a:xfrm>
            <a:off x="440257" y="2223563"/>
            <a:ext cx="7477287" cy="650866"/>
          </a:xfrm>
        </p:spPr>
        <p:txBody>
          <a:bodyPr>
            <a:normAutofit/>
          </a:bodyPr>
          <a:lstStyle>
            <a:lvl1pPr algn="l">
              <a:defRPr sz="3200">
                <a:solidFill>
                  <a:schemeClr val="bg1"/>
                </a:solidFill>
                <a:latin typeface="Arial"/>
                <a:cs typeface="Arial"/>
              </a:defRPr>
            </a:lvl1pPr>
          </a:lstStyle>
          <a:p>
            <a:r>
              <a:rPr lang="en-US"/>
              <a:t>Click to edit Master title style</a:t>
            </a:r>
          </a:p>
        </p:txBody>
      </p:sp>
      <p:sp>
        <p:nvSpPr>
          <p:cNvPr id="3" name="Subtitle 2"/>
          <p:cNvSpPr>
            <a:spLocks noGrp="1"/>
          </p:cNvSpPr>
          <p:nvPr>
            <p:ph type="subTitle" idx="1"/>
          </p:nvPr>
        </p:nvSpPr>
        <p:spPr>
          <a:xfrm>
            <a:off x="440266" y="2874419"/>
            <a:ext cx="6400800" cy="448733"/>
          </a:xfrm>
        </p:spPr>
        <p:txBody>
          <a:bodyPr>
            <a:normAutofit/>
          </a:bodyPr>
          <a:lstStyle>
            <a:lvl1pPr marL="0" indent="0" algn="l">
              <a:buNone/>
              <a:defRPr sz="1400">
                <a:solidFill>
                  <a:srgbClr val="A4BAD5"/>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1" name="Date Placeholder 3"/>
          <p:cNvSpPr>
            <a:spLocks noGrp="1"/>
          </p:cNvSpPr>
          <p:nvPr>
            <p:ph type="dt" sz="half" idx="10"/>
          </p:nvPr>
        </p:nvSpPr>
        <p:spPr/>
        <p:txBody>
          <a:bodyPr/>
          <a:lstStyle>
            <a:lvl1pPr>
              <a:defRPr/>
            </a:lvl1pPr>
          </a:lstStyle>
          <a:p>
            <a:pPr>
              <a:defRPr/>
            </a:pPr>
            <a:endParaRPr lang="en-US"/>
          </a:p>
        </p:txBody>
      </p:sp>
      <p:sp>
        <p:nvSpPr>
          <p:cNvPr id="12" name="Footer Placeholder 4"/>
          <p:cNvSpPr>
            <a:spLocks noGrp="1"/>
          </p:cNvSpPr>
          <p:nvPr>
            <p:ph type="ftr" sz="quarter" idx="11"/>
          </p:nvPr>
        </p:nvSpPr>
        <p:spPr/>
        <p:txBody>
          <a:bodyPr/>
          <a:lstStyle>
            <a:lvl1pPr>
              <a:defRPr/>
            </a:lvl1pPr>
          </a:lstStyle>
          <a:p>
            <a:pPr>
              <a:defRPr/>
            </a:pPr>
            <a:endParaRPr lang="en-US"/>
          </a:p>
        </p:txBody>
      </p:sp>
      <p:sp>
        <p:nvSpPr>
          <p:cNvPr id="13" name="Slide Number Placeholder 5"/>
          <p:cNvSpPr>
            <a:spLocks noGrp="1"/>
          </p:cNvSpPr>
          <p:nvPr>
            <p:ph type="sldNum" sz="quarter" idx="12"/>
          </p:nvPr>
        </p:nvSpPr>
        <p:spPr/>
        <p:txBody>
          <a:bodyPr/>
          <a:lstStyle>
            <a:lvl1pPr>
              <a:defRPr smtClean="0"/>
            </a:lvl1pPr>
          </a:lstStyle>
          <a:p>
            <a:pPr>
              <a:defRPr/>
            </a:pPr>
            <a:fld id="{AFF550E8-C138-4A2D-979B-975D340360B4}" type="slidenum">
              <a:rPr lang="en-US" altLang="en-US"/>
              <a:pPr>
                <a:defRPr/>
              </a:pPr>
              <a:t>‹#›</a:t>
            </a:fld>
            <a:endParaRPr lang="en-US" altLang="en-US"/>
          </a:p>
        </p:txBody>
      </p:sp>
    </p:spTree>
    <p:extLst>
      <p:ext uri="{BB962C8B-B14F-4D97-AF65-F5344CB8AC3E}">
        <p14:creationId xmlns:p14="http://schemas.microsoft.com/office/powerpoint/2010/main" val="250953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CCF4B38-FA36-4FAA-B012-6F26DB3C9E3A}" type="slidenum">
              <a:rPr lang="en-US" altLang="en-US"/>
              <a:pPr>
                <a:defRPr/>
              </a:pPr>
              <a:t>‹#›</a:t>
            </a:fld>
            <a:endParaRPr lang="en-US" altLang="en-US"/>
          </a:p>
        </p:txBody>
      </p:sp>
    </p:spTree>
    <p:extLst>
      <p:ext uri="{BB962C8B-B14F-4D97-AF65-F5344CB8AC3E}">
        <p14:creationId xmlns:p14="http://schemas.microsoft.com/office/powerpoint/2010/main" val="1763877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B29E0-DABE-4FD9-8532-F5C843985D12}" type="slidenum">
              <a:rPr lang="en-US" altLang="en-US"/>
              <a:pPr>
                <a:defRPr/>
              </a:pPr>
              <a:t>‹#›</a:t>
            </a:fld>
            <a:endParaRPr lang="en-US" altLang="en-US"/>
          </a:p>
        </p:txBody>
      </p:sp>
    </p:spTree>
    <p:extLst>
      <p:ext uri="{BB962C8B-B14F-4D97-AF65-F5344CB8AC3E}">
        <p14:creationId xmlns:p14="http://schemas.microsoft.com/office/powerpoint/2010/main" val="1407360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D215E47-0022-48FE-B13E-133AD3FBE907}" type="slidenum">
              <a:rPr lang="en-US" altLang="en-US"/>
              <a:pPr>
                <a:defRPr/>
              </a:pPr>
              <a:t>‹#›</a:t>
            </a:fld>
            <a:endParaRPr lang="en-US" altLang="en-US"/>
          </a:p>
        </p:txBody>
      </p:sp>
    </p:spTree>
    <p:extLst>
      <p:ext uri="{BB962C8B-B14F-4D97-AF65-F5344CB8AC3E}">
        <p14:creationId xmlns:p14="http://schemas.microsoft.com/office/powerpoint/2010/main" val="829420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0D46650-2FEC-4B89-9A54-22A1E5C250A1}" type="slidenum">
              <a:rPr lang="en-US" altLang="en-US"/>
              <a:pPr>
                <a:defRPr/>
              </a:pPr>
              <a:t>‹#›</a:t>
            </a:fld>
            <a:endParaRPr lang="en-US" altLang="en-US"/>
          </a:p>
        </p:txBody>
      </p:sp>
    </p:spTree>
    <p:extLst>
      <p:ext uri="{BB962C8B-B14F-4D97-AF65-F5344CB8AC3E}">
        <p14:creationId xmlns:p14="http://schemas.microsoft.com/office/powerpoint/2010/main" val="2642763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F43CF8D-7380-42F1-A5C4-F4B2B5BF4F2A}" type="slidenum">
              <a:rPr lang="en-US" altLang="en-US"/>
              <a:pPr>
                <a:defRPr/>
              </a:pPr>
              <a:t>‹#›</a:t>
            </a:fld>
            <a:endParaRPr lang="en-US" altLang="en-US"/>
          </a:p>
        </p:txBody>
      </p:sp>
    </p:spTree>
    <p:extLst>
      <p:ext uri="{BB962C8B-B14F-4D97-AF65-F5344CB8AC3E}">
        <p14:creationId xmlns:p14="http://schemas.microsoft.com/office/powerpoint/2010/main" val="2454789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16E87CF-18B5-4CBB-B630-FAFBA544A62D}" type="slidenum">
              <a:rPr lang="en-US" altLang="en-US"/>
              <a:pPr>
                <a:defRPr/>
              </a:pPr>
              <a:t>‹#›</a:t>
            </a:fld>
            <a:endParaRPr lang="en-US" altLang="en-US"/>
          </a:p>
        </p:txBody>
      </p:sp>
    </p:spTree>
    <p:extLst>
      <p:ext uri="{BB962C8B-B14F-4D97-AF65-F5344CB8AC3E}">
        <p14:creationId xmlns:p14="http://schemas.microsoft.com/office/powerpoint/2010/main" val="433111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8921CF5-D58E-4407-8170-E7A59E711F7E}" type="slidenum">
              <a:rPr lang="en-US" altLang="en-US"/>
              <a:pPr>
                <a:defRPr/>
              </a:pPr>
              <a:t>‹#›</a:t>
            </a:fld>
            <a:endParaRPr lang="en-US" altLang="en-US"/>
          </a:p>
        </p:txBody>
      </p:sp>
    </p:spTree>
    <p:extLst>
      <p:ext uri="{BB962C8B-B14F-4D97-AF65-F5344CB8AC3E}">
        <p14:creationId xmlns:p14="http://schemas.microsoft.com/office/powerpoint/2010/main" val="3445080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898C699-4DA5-46BB-9516-BDA8DE745EA5}" type="slidenum">
              <a:rPr lang="en-US" altLang="en-US"/>
              <a:pPr>
                <a:defRPr/>
              </a:pPr>
              <a:t>‹#›</a:t>
            </a:fld>
            <a:endParaRPr lang="en-US" altLang="en-US"/>
          </a:p>
        </p:txBody>
      </p:sp>
    </p:spTree>
    <p:extLst>
      <p:ext uri="{BB962C8B-B14F-4D97-AF65-F5344CB8AC3E}">
        <p14:creationId xmlns:p14="http://schemas.microsoft.com/office/powerpoint/2010/main" val="138312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05C4416-28B5-4D5A-BEDB-48D23C3A9959}" type="slidenum">
              <a:rPr lang="en-US" altLang="en-US"/>
              <a:pPr>
                <a:defRPr/>
              </a:pPr>
              <a:t>‹#›</a:t>
            </a:fld>
            <a:endParaRPr lang="en-US" altLang="en-US"/>
          </a:p>
        </p:txBody>
      </p:sp>
    </p:spTree>
    <p:extLst>
      <p:ext uri="{BB962C8B-B14F-4D97-AF65-F5344CB8AC3E}">
        <p14:creationId xmlns:p14="http://schemas.microsoft.com/office/powerpoint/2010/main" val="1076907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F0E0D7B-7BD5-45E6-95B3-5937B424D632}" type="slidenum">
              <a:rPr lang="en-US" altLang="en-US"/>
              <a:pPr>
                <a:defRPr/>
              </a:pPr>
              <a:t>‹#›</a:t>
            </a:fld>
            <a:endParaRPr lang="en-US" altLang="en-US"/>
          </a:p>
        </p:txBody>
      </p:sp>
    </p:spTree>
    <p:extLst>
      <p:ext uri="{BB962C8B-B14F-4D97-AF65-F5344CB8AC3E}">
        <p14:creationId xmlns:p14="http://schemas.microsoft.com/office/powerpoint/2010/main" val="341462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449263" y="1574800"/>
            <a:ext cx="82296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7" name="Title Placeholder 1"/>
          <p:cNvSpPr>
            <a:spLocks noGrp="1"/>
          </p:cNvSpPr>
          <p:nvPr>
            <p:ph type="title"/>
          </p:nvPr>
        </p:nvSpPr>
        <p:spPr bwMode="auto">
          <a:xfrm>
            <a:off x="449263" y="2746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p>
            <a:pPr lvl="0"/>
            <a:r>
              <a:rPr lang="en-US" altLang="en-US"/>
              <a:t>Click to edit Master title style</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246813"/>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34E788CB-B6B2-4EC8-A137-0E9B8F54A760}" type="slidenum">
              <a:rPr lang="en-US" altLang="en-US"/>
              <a:pPr>
                <a:defRPr/>
              </a:pPr>
              <a:t>‹#›</a:t>
            </a:fld>
            <a:endParaRPr lang="en-US" altLang="en-US"/>
          </a:p>
        </p:txBody>
      </p:sp>
      <p:grpSp>
        <p:nvGrpSpPr>
          <p:cNvPr id="1031" name="Group 6"/>
          <p:cNvGrpSpPr>
            <a:grpSpLocks/>
          </p:cNvGrpSpPr>
          <p:nvPr userDrawn="1"/>
        </p:nvGrpSpPr>
        <p:grpSpPr bwMode="auto">
          <a:xfrm>
            <a:off x="230188" y="5692775"/>
            <a:ext cx="7013575" cy="1068388"/>
            <a:chOff x="280275" y="5693103"/>
            <a:chExt cx="7014843" cy="1068168"/>
          </a:xfrm>
        </p:grpSpPr>
        <p:pic>
          <p:nvPicPr>
            <p:cNvPr id="1032" name="Picture 7" descr="eba_logos_letterhead_V4.jpg"/>
            <p:cNvPicPr>
              <a:picLocks noChangeAspect="1"/>
            </p:cNvPicPr>
            <p:nvPr/>
          </p:nvPicPr>
          <p:blipFill>
            <a:blip r:embed="rId13" cstate="print">
              <a:extLst>
                <a:ext uri="{28A0092B-C50C-407E-A947-70E740481C1C}">
                  <a14:useLocalDpi xmlns:a14="http://schemas.microsoft.com/office/drawing/2010/main" val="0"/>
                </a:ext>
              </a:extLst>
            </a:blip>
            <a:srcRect l="10501" t="21864" r="65686" b="26599"/>
            <a:stretch>
              <a:fillRect/>
            </a:stretch>
          </p:blipFill>
          <p:spPr bwMode="auto">
            <a:xfrm>
              <a:off x="280275" y="5765283"/>
              <a:ext cx="1865570" cy="898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8" descr="eba_logos_letterhead_V4.jpg"/>
            <p:cNvPicPr>
              <a:picLocks noChangeAspect="1"/>
            </p:cNvPicPr>
            <p:nvPr/>
          </p:nvPicPr>
          <p:blipFill>
            <a:blip r:embed="rId14" cstate="print">
              <a:extLst>
                <a:ext uri="{28A0092B-C50C-407E-A947-70E740481C1C}">
                  <a14:useLocalDpi xmlns:a14="http://schemas.microsoft.com/office/drawing/2010/main" val="0"/>
                </a:ext>
              </a:extLst>
            </a:blip>
            <a:srcRect l="41966" t="21864" r="41106" b="26599"/>
            <a:stretch>
              <a:fillRect/>
            </a:stretch>
          </p:blipFill>
          <p:spPr bwMode="auto">
            <a:xfrm>
              <a:off x="2132177" y="5693103"/>
              <a:ext cx="1576152" cy="1068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9" descr="eba_logos_letterhead_V4.jpg"/>
            <p:cNvPicPr>
              <a:picLocks noChangeAspect="1"/>
            </p:cNvPicPr>
            <p:nvPr/>
          </p:nvPicPr>
          <p:blipFill>
            <a:blip r:embed="rId13" cstate="print">
              <a:extLst>
                <a:ext uri="{28A0092B-C50C-407E-A947-70E740481C1C}">
                  <a14:useLocalDpi xmlns:a14="http://schemas.microsoft.com/office/drawing/2010/main" val="0"/>
                </a:ext>
              </a:extLst>
            </a:blip>
            <a:srcRect l="72729" t="21864" r="12109" b="26599"/>
            <a:stretch>
              <a:fillRect/>
            </a:stretch>
          </p:blipFill>
          <p:spPr bwMode="auto">
            <a:xfrm>
              <a:off x="3718098" y="5765283"/>
              <a:ext cx="1187747" cy="898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txBox="1">
              <a:spLocks noChangeArrowheads="1"/>
            </p:cNvSpPr>
            <p:nvPr/>
          </p:nvSpPr>
          <p:spPr>
            <a:xfrm>
              <a:off x="5056338" y="6089896"/>
              <a:ext cx="2238780" cy="452345"/>
            </a:xfrm>
            <a:prstGeom prst="rect">
              <a:avLst/>
            </a:prstGeom>
            <a:noFill/>
          </p:spPr>
          <p:txBody>
            <a:bodyPr lIns="0" tIns="0" rIns="0" bIns="0"/>
            <a:lstStyle/>
            <a:p>
              <a:pPr eaLnBrk="1" fontAlgn="auto" hangingPunct="1">
                <a:spcBef>
                  <a:spcPts val="50"/>
                </a:spcBef>
                <a:spcAft>
                  <a:spcPts val="0"/>
                </a:spcAft>
                <a:defRPr/>
              </a:pPr>
              <a:r>
                <a:rPr lang="en-US" sz="800" kern="0" spc="50" dirty="0">
                  <a:solidFill>
                    <a:schemeClr val="bg1">
                      <a:lumMod val="50000"/>
                    </a:schemeClr>
                  </a:solidFill>
                  <a:latin typeface="L Frutiger Light"/>
                  <a:cs typeface="L Frutiger Light"/>
                </a:rPr>
                <a:t>JOINT COMMITTEE OF THE EUROPEAN </a:t>
              </a:r>
            </a:p>
            <a:p>
              <a:pPr eaLnBrk="1" fontAlgn="auto" hangingPunct="1">
                <a:spcBef>
                  <a:spcPts val="50"/>
                </a:spcBef>
                <a:spcAft>
                  <a:spcPts val="0"/>
                </a:spcAft>
                <a:defRPr/>
              </a:pPr>
              <a:r>
                <a:rPr lang="en-US" sz="800" kern="0" spc="50" dirty="0">
                  <a:solidFill>
                    <a:schemeClr val="bg1">
                      <a:lumMod val="50000"/>
                    </a:schemeClr>
                  </a:solidFill>
                  <a:latin typeface="L Frutiger Light"/>
                  <a:cs typeface="L Frutiger Light"/>
                </a:rPr>
                <a:t>SUPERVISORY AUTHORITIES</a:t>
              </a:r>
            </a:p>
          </p:txBody>
        </p:sp>
      </p:grpSp>
    </p:spTree>
    <p:extLst>
      <p:ext uri="{BB962C8B-B14F-4D97-AF65-F5344CB8AC3E}">
        <p14:creationId xmlns:p14="http://schemas.microsoft.com/office/powerpoint/2010/main" val="182659559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l" defTabSz="457200" rtl="0" eaLnBrk="0" fontAlgn="base" hangingPunct="0">
        <a:spcBef>
          <a:spcPct val="0"/>
        </a:spcBef>
        <a:spcAft>
          <a:spcPct val="0"/>
        </a:spcAft>
        <a:defRPr sz="2000" kern="1200">
          <a:solidFill>
            <a:srgbClr val="5E7D9B"/>
          </a:solidFill>
          <a:latin typeface="Arial"/>
          <a:ea typeface="+mj-ea"/>
          <a:cs typeface="Arial"/>
        </a:defRPr>
      </a:lvl1pPr>
      <a:lvl2pPr algn="l" defTabSz="457200" rtl="0" eaLnBrk="0" fontAlgn="base" hangingPunct="0">
        <a:spcBef>
          <a:spcPct val="0"/>
        </a:spcBef>
        <a:spcAft>
          <a:spcPct val="0"/>
        </a:spcAft>
        <a:defRPr sz="2000">
          <a:solidFill>
            <a:srgbClr val="5E7D9B"/>
          </a:solidFill>
          <a:latin typeface="Arial" panose="020B0604020202020204" pitchFamily="34" charset="0"/>
          <a:cs typeface="Arial" panose="020B0604020202020204" pitchFamily="34" charset="0"/>
        </a:defRPr>
      </a:lvl2pPr>
      <a:lvl3pPr algn="l" defTabSz="457200" rtl="0" eaLnBrk="0" fontAlgn="base" hangingPunct="0">
        <a:spcBef>
          <a:spcPct val="0"/>
        </a:spcBef>
        <a:spcAft>
          <a:spcPct val="0"/>
        </a:spcAft>
        <a:defRPr sz="2000">
          <a:solidFill>
            <a:srgbClr val="5E7D9B"/>
          </a:solidFill>
          <a:latin typeface="Arial" panose="020B0604020202020204" pitchFamily="34" charset="0"/>
          <a:cs typeface="Arial" panose="020B0604020202020204" pitchFamily="34" charset="0"/>
        </a:defRPr>
      </a:lvl3pPr>
      <a:lvl4pPr algn="l" defTabSz="457200" rtl="0" eaLnBrk="0" fontAlgn="base" hangingPunct="0">
        <a:spcBef>
          <a:spcPct val="0"/>
        </a:spcBef>
        <a:spcAft>
          <a:spcPct val="0"/>
        </a:spcAft>
        <a:defRPr sz="2000">
          <a:solidFill>
            <a:srgbClr val="5E7D9B"/>
          </a:solidFill>
          <a:latin typeface="Arial" panose="020B0604020202020204" pitchFamily="34" charset="0"/>
          <a:cs typeface="Arial" panose="020B0604020202020204" pitchFamily="34" charset="0"/>
        </a:defRPr>
      </a:lvl4pPr>
      <a:lvl5pPr algn="l" defTabSz="457200" rtl="0" eaLnBrk="0" fontAlgn="base" hangingPunct="0">
        <a:spcBef>
          <a:spcPct val="0"/>
        </a:spcBef>
        <a:spcAft>
          <a:spcPct val="0"/>
        </a:spcAft>
        <a:defRPr sz="2000">
          <a:solidFill>
            <a:srgbClr val="5E7D9B"/>
          </a:solidFill>
          <a:latin typeface="Arial" panose="020B0604020202020204" pitchFamily="34" charset="0"/>
          <a:cs typeface="Arial" panose="020B0604020202020204" pitchFamily="34" charset="0"/>
        </a:defRPr>
      </a:lvl5pPr>
      <a:lvl6pPr marL="457200" algn="l" defTabSz="457200" rtl="0" fontAlgn="base">
        <a:spcBef>
          <a:spcPct val="0"/>
        </a:spcBef>
        <a:spcAft>
          <a:spcPct val="0"/>
        </a:spcAft>
        <a:defRPr sz="2000">
          <a:solidFill>
            <a:srgbClr val="5E7D9B"/>
          </a:solidFill>
          <a:latin typeface="Arial" panose="020B0604020202020204" pitchFamily="34" charset="0"/>
          <a:cs typeface="Arial" panose="020B0604020202020204" pitchFamily="34" charset="0"/>
        </a:defRPr>
      </a:lvl6pPr>
      <a:lvl7pPr marL="914400" algn="l" defTabSz="457200" rtl="0" fontAlgn="base">
        <a:spcBef>
          <a:spcPct val="0"/>
        </a:spcBef>
        <a:spcAft>
          <a:spcPct val="0"/>
        </a:spcAft>
        <a:defRPr sz="2000">
          <a:solidFill>
            <a:srgbClr val="5E7D9B"/>
          </a:solidFill>
          <a:latin typeface="Arial" panose="020B0604020202020204" pitchFamily="34" charset="0"/>
          <a:cs typeface="Arial" panose="020B0604020202020204" pitchFamily="34" charset="0"/>
        </a:defRPr>
      </a:lvl7pPr>
      <a:lvl8pPr marL="1371600" algn="l" defTabSz="457200" rtl="0" fontAlgn="base">
        <a:spcBef>
          <a:spcPct val="0"/>
        </a:spcBef>
        <a:spcAft>
          <a:spcPct val="0"/>
        </a:spcAft>
        <a:defRPr sz="2000">
          <a:solidFill>
            <a:srgbClr val="5E7D9B"/>
          </a:solidFill>
          <a:latin typeface="Arial" panose="020B0604020202020204" pitchFamily="34" charset="0"/>
          <a:cs typeface="Arial" panose="020B0604020202020204" pitchFamily="34" charset="0"/>
        </a:defRPr>
      </a:lvl8pPr>
      <a:lvl9pPr marL="1828800" algn="l" defTabSz="457200" rtl="0" fontAlgn="base">
        <a:spcBef>
          <a:spcPct val="0"/>
        </a:spcBef>
        <a:spcAft>
          <a:spcPct val="0"/>
        </a:spcAft>
        <a:defRPr sz="2000">
          <a:solidFill>
            <a:srgbClr val="5E7D9B"/>
          </a:solidFill>
          <a:latin typeface="Arial" panose="020B0604020202020204" pitchFamily="34" charset="0"/>
          <a:cs typeface="Arial" panose="020B0604020202020204" pitchFamily="34" charset="0"/>
        </a:defRPr>
      </a:lvl9pPr>
    </p:titleStyle>
    <p:bodyStyle>
      <a:lvl1pPr marL="177800" indent="-177800" algn="l" defTabSz="457200" rtl="0" eaLnBrk="0" fontAlgn="base" hangingPunct="0">
        <a:spcBef>
          <a:spcPct val="20000"/>
        </a:spcBef>
        <a:spcAft>
          <a:spcPct val="0"/>
        </a:spcAft>
        <a:buFont typeface="Arial" panose="020B0604020202020204" pitchFamily="34" charset="0"/>
        <a:buChar char="•"/>
        <a:defRPr sz="1500" kern="1200">
          <a:solidFill>
            <a:srgbClr val="898989"/>
          </a:solidFill>
          <a:latin typeface="Arial"/>
          <a:ea typeface="+mn-ea"/>
          <a:cs typeface="Arial"/>
        </a:defRPr>
      </a:lvl1pPr>
      <a:lvl2pPr marL="355600" indent="-177800" algn="l" defTabSz="457200" rtl="0" eaLnBrk="0" fontAlgn="base" hangingPunct="0">
        <a:spcBef>
          <a:spcPct val="20000"/>
        </a:spcBef>
        <a:spcAft>
          <a:spcPct val="0"/>
        </a:spcAft>
        <a:buFont typeface="Arial" panose="020B0604020202020204" pitchFamily="34" charset="0"/>
        <a:buChar char="–"/>
        <a:defRPr sz="1500" kern="1200">
          <a:solidFill>
            <a:srgbClr val="898989"/>
          </a:solidFill>
          <a:latin typeface="Arial"/>
          <a:ea typeface="+mn-ea"/>
          <a:cs typeface="Arial"/>
        </a:defRPr>
      </a:lvl2pPr>
      <a:lvl3pPr marL="541338" indent="-185738" algn="l" defTabSz="457200" rtl="0" eaLnBrk="0" fontAlgn="base" hangingPunct="0">
        <a:spcBef>
          <a:spcPct val="20000"/>
        </a:spcBef>
        <a:spcAft>
          <a:spcPct val="0"/>
        </a:spcAft>
        <a:buFont typeface="Arial" panose="020B0604020202020204" pitchFamily="34" charset="0"/>
        <a:buChar char="•"/>
        <a:defRPr sz="1500" kern="1200">
          <a:solidFill>
            <a:srgbClr val="898989"/>
          </a:solidFill>
          <a:latin typeface="Arial"/>
          <a:ea typeface="+mn-ea"/>
          <a:cs typeface="Arial"/>
        </a:defRPr>
      </a:lvl3pPr>
      <a:lvl4pPr marL="719138" indent="-177800" algn="l" defTabSz="457200" rtl="0" eaLnBrk="0" fontAlgn="base" hangingPunct="0">
        <a:spcBef>
          <a:spcPct val="20000"/>
        </a:spcBef>
        <a:spcAft>
          <a:spcPct val="0"/>
        </a:spcAft>
        <a:buFont typeface="Arial" panose="020B0604020202020204" pitchFamily="34" charset="0"/>
        <a:buChar char="–"/>
        <a:defRPr sz="1500" kern="1200">
          <a:solidFill>
            <a:srgbClr val="898989"/>
          </a:solidFill>
          <a:latin typeface="Arial"/>
          <a:ea typeface="+mn-ea"/>
          <a:cs typeface="Arial"/>
        </a:defRPr>
      </a:lvl4pPr>
      <a:lvl5pPr marL="896938" indent="-177800" algn="l" defTabSz="457200" rtl="0" eaLnBrk="0" fontAlgn="base" hangingPunct="0">
        <a:spcBef>
          <a:spcPct val="20000"/>
        </a:spcBef>
        <a:spcAft>
          <a:spcPct val="0"/>
        </a:spcAft>
        <a:buFont typeface="Arial" panose="020B0604020202020204" pitchFamily="34" charset="0"/>
        <a:buChar char="»"/>
        <a:defRPr sz="1500" kern="1200">
          <a:solidFill>
            <a:srgbClr val="898989"/>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8"/>
          <p:cNvSpPr>
            <a:spLocks noGrp="1"/>
          </p:cNvSpPr>
          <p:nvPr>
            <p:ph type="ctrTitle"/>
          </p:nvPr>
        </p:nvSpPr>
        <p:spPr>
          <a:xfrm>
            <a:off x="439738" y="2224088"/>
            <a:ext cx="7477125" cy="650875"/>
          </a:xfrm>
        </p:spPr>
        <p:txBody>
          <a:bodyPr>
            <a:normAutofit/>
          </a:bodyPr>
          <a:lstStyle/>
          <a:p>
            <a:pPr eaLnBrk="1" hangingPunct="1"/>
            <a:r>
              <a:rPr lang="en-US" altLang="en-US" dirty="0">
                <a:latin typeface="Arial" panose="020B0604020202020204" pitchFamily="34" charset="0"/>
                <a:cs typeface="Arial" panose="020B0604020202020204" pitchFamily="34" charset="0"/>
              </a:rPr>
              <a:t>Joint ESAs SFDR RTS</a:t>
            </a:r>
          </a:p>
        </p:txBody>
      </p:sp>
      <p:sp>
        <p:nvSpPr>
          <p:cNvPr id="5123" name="Rectangle 3"/>
          <p:cNvSpPr>
            <a:spLocks noGrp="1" noChangeArrowheads="1"/>
          </p:cNvSpPr>
          <p:nvPr>
            <p:ph type="subTitle" idx="1"/>
          </p:nvPr>
        </p:nvSpPr>
        <p:spPr>
          <a:xfrm>
            <a:off x="439738" y="2874963"/>
            <a:ext cx="6400800" cy="447675"/>
          </a:xfrm>
        </p:spPr>
        <p:txBody>
          <a:bodyPr/>
          <a:lstStyle/>
          <a:p>
            <a:pPr eaLnBrk="1" hangingPunct="1"/>
            <a:r>
              <a:rPr lang="en-US" altLang="en-US" dirty="0">
                <a:latin typeface="Arial" panose="020B0604020202020204" pitchFamily="34" charset="0"/>
                <a:cs typeface="Arial" panose="020B0604020202020204" pitchFamily="34" charset="0"/>
              </a:rPr>
              <a:t>June 2021</a:t>
            </a:r>
          </a:p>
        </p:txBody>
      </p:sp>
    </p:spTree>
    <p:extLst>
      <p:ext uri="{BB962C8B-B14F-4D97-AF65-F5344CB8AC3E}">
        <p14:creationId xmlns:p14="http://schemas.microsoft.com/office/powerpoint/2010/main" val="2468988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64674" y="238126"/>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SFDR - Introduction</a:t>
            </a:r>
          </a:p>
        </p:txBody>
      </p:sp>
      <p:sp>
        <p:nvSpPr>
          <p:cNvPr id="6147" name="Subtitle 7"/>
          <p:cNvSpPr>
            <a:spLocks noGrp="1"/>
          </p:cNvSpPr>
          <p:nvPr>
            <p:ph idx="1"/>
          </p:nvPr>
        </p:nvSpPr>
        <p:spPr>
          <a:xfrm>
            <a:off x="449263" y="1268760"/>
            <a:ext cx="8229600" cy="4241800"/>
          </a:xfrm>
        </p:spPr>
        <p:txBody>
          <a:bodyPr rIns="0" bIns="0"/>
          <a:lstStyle/>
          <a:p>
            <a:pPr algn="just">
              <a:lnSpc>
                <a:spcPct val="115000"/>
              </a:lnSpc>
              <a:spcBef>
                <a:spcPct val="0"/>
              </a:spcBef>
              <a:spcAft>
                <a:spcPts val="1250"/>
              </a:spcAft>
            </a:pPr>
            <a:r>
              <a:rPr lang="en-GB" sz="1600" dirty="0">
                <a:cs typeface="Arial" charset="0"/>
              </a:rPr>
              <a:t>Regulation (EU) 2019/2088 on sustainability-related disclosures in the financial services sector (“SFDR”) sets out ESG disclosure requirements for a broad range of financial market participants, financial advisers and financial products supplementing existing rules. </a:t>
            </a:r>
          </a:p>
          <a:p>
            <a:pPr algn="just">
              <a:lnSpc>
                <a:spcPct val="115000"/>
              </a:lnSpc>
              <a:spcBef>
                <a:spcPct val="0"/>
              </a:spcBef>
              <a:spcAft>
                <a:spcPts val="1250"/>
              </a:spcAft>
            </a:pPr>
            <a:r>
              <a:rPr lang="en-GB" sz="1600" dirty="0">
                <a:cs typeface="Arial" charset="0"/>
              </a:rPr>
              <a:t> EBA, EIOPA and ESMA (the ESAs) - through the Joint Committee - were empowered by the regulation to deliver a significant number of draft Regulatory Technical Standards (RTS).</a:t>
            </a:r>
          </a:p>
          <a:p>
            <a:pPr algn="just">
              <a:lnSpc>
                <a:spcPct val="115000"/>
              </a:lnSpc>
              <a:spcBef>
                <a:spcPct val="0"/>
              </a:spcBef>
              <a:spcAft>
                <a:spcPts val="1250"/>
              </a:spcAft>
            </a:pPr>
            <a:r>
              <a:rPr lang="en-GB" sz="1600" dirty="0">
                <a:cs typeface="Arial" charset="0"/>
              </a:rPr>
              <a:t>In addition, Regulation (EU) 2020/852 (“Taxonomy Regulation”) added many new empowerments in the disclosure regulation, including on the </a:t>
            </a:r>
            <a:r>
              <a:rPr lang="en-GB" sz="1600" b="1" dirty="0">
                <a:cs typeface="Arial" charset="0"/>
              </a:rPr>
              <a:t>do not significantly harm </a:t>
            </a:r>
            <a:r>
              <a:rPr lang="en-GB" sz="1600" dirty="0">
                <a:cs typeface="Arial" charset="0"/>
              </a:rPr>
              <a:t>principle</a:t>
            </a:r>
            <a:r>
              <a:rPr lang="en-GB" sz="1600" b="1" dirty="0">
                <a:cs typeface="Arial" charset="0"/>
              </a:rPr>
              <a:t> </a:t>
            </a:r>
            <a:r>
              <a:rPr lang="en-GB" sz="1600" dirty="0">
                <a:cs typeface="Arial" charset="0"/>
              </a:rPr>
              <a:t>and on product-related taxonomy disclosures.</a:t>
            </a:r>
          </a:p>
          <a:p>
            <a:pPr algn="just">
              <a:lnSpc>
                <a:spcPct val="115000"/>
              </a:lnSpc>
              <a:spcBef>
                <a:spcPct val="0"/>
              </a:spcBef>
              <a:spcAft>
                <a:spcPts val="1250"/>
              </a:spcAft>
            </a:pPr>
            <a:r>
              <a:rPr lang="en-GB" sz="1600" dirty="0">
                <a:cs typeface="Arial" charset="0"/>
              </a:rPr>
              <a:t>After a public consultation from April – September 2020, the ESAs’ Final Report and the draft RTS were published on </a:t>
            </a:r>
            <a:r>
              <a:rPr lang="en-GB" sz="1600" dirty="0"/>
              <a:t>4 February 2021. A consultation on the taxonomy-related product disclosures was launched on 17 March 2021. </a:t>
            </a:r>
            <a:endParaRPr lang="en-GB" sz="1600" dirty="0">
              <a:cs typeface="Arial" charset="0"/>
            </a:endParaRPr>
          </a:p>
          <a:p>
            <a:pPr marL="0" indent="0" eaLnBrk="1" hangingPunct="1">
              <a:spcBef>
                <a:spcPts val="1000"/>
              </a:spcBef>
              <a:buNone/>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440006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PAI disclosures according to ESAs’ RTS (Chapter II and Annex I RTS)</a:t>
            </a:r>
          </a:p>
        </p:txBody>
      </p:sp>
      <p:sp>
        <p:nvSpPr>
          <p:cNvPr id="6147" name="Subtitle 7"/>
          <p:cNvSpPr>
            <a:spLocks noGrp="1"/>
          </p:cNvSpPr>
          <p:nvPr>
            <p:ph idx="1"/>
          </p:nvPr>
        </p:nvSpPr>
        <p:spPr>
          <a:xfrm>
            <a:off x="457200" y="1484784"/>
            <a:ext cx="8229600" cy="4241800"/>
          </a:xfrm>
        </p:spPr>
        <p:txBody>
          <a:bodyPr rIns="0" bIns="0"/>
          <a:lstStyle/>
          <a:p>
            <a:pPr algn="just"/>
            <a:r>
              <a:rPr lang="en-GB" sz="1600" dirty="0"/>
              <a:t>The draft RTS includes a </a:t>
            </a:r>
            <a:r>
              <a:rPr lang="en-GB" sz="1600" b="1" dirty="0"/>
              <a:t>mandatory template</a:t>
            </a:r>
            <a:r>
              <a:rPr lang="en-GB" sz="1600" dirty="0"/>
              <a:t>, set out in Annex I, to use for the entity-level statement on considering principal adverse impacts of investment decisions on sustainability factors. </a:t>
            </a:r>
          </a:p>
          <a:p>
            <a:pPr algn="just"/>
            <a:endParaRPr lang="en-GB" sz="1600" dirty="0"/>
          </a:p>
          <a:p>
            <a:pPr algn="just"/>
            <a:r>
              <a:rPr lang="en-GB" sz="1600" dirty="0"/>
              <a:t>The disclosures are focused on a set of indicators for both climate and environment-related adverse impacts and adverse impacts in the field of social and employee matters, respect for human rights, anti-corruption and anti-bribery matters. </a:t>
            </a:r>
          </a:p>
          <a:p>
            <a:pPr algn="just"/>
            <a:endParaRPr lang="en-GB" sz="1600" dirty="0"/>
          </a:p>
          <a:p>
            <a:pPr algn="just"/>
            <a:r>
              <a:rPr lang="en-GB" sz="1600" dirty="0"/>
              <a:t>These indicators are divided into </a:t>
            </a:r>
            <a:r>
              <a:rPr lang="en-GB" sz="1600" b="1" dirty="0"/>
              <a:t>18</a:t>
            </a:r>
            <a:r>
              <a:rPr lang="en-GB" sz="1600" dirty="0"/>
              <a:t> universal mandatory indicators and 46 additional opt-in indicators for environmental and social factors, 2 of which must be selected as additional principal adverse impacts. </a:t>
            </a:r>
          </a:p>
          <a:p>
            <a:pPr algn="just"/>
            <a:endParaRPr lang="en-GB" sz="1600" dirty="0"/>
          </a:p>
          <a:p>
            <a:pPr algn="just"/>
            <a:r>
              <a:rPr lang="en-GB" sz="1600" dirty="0"/>
              <a:t>The draft RTS provides separate indicators for adverse impacts from investments in investee companies, sovereigns (and </a:t>
            </a:r>
            <a:r>
              <a:rPr lang="en-GB" sz="1600" dirty="0" err="1"/>
              <a:t>supranationals</a:t>
            </a:r>
            <a:r>
              <a:rPr lang="en-GB" sz="1600" dirty="0"/>
              <a:t>) and real estate assets. </a:t>
            </a: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215290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RTS schedule for PAI disclosures</a:t>
            </a:r>
          </a:p>
        </p:txBody>
      </p:sp>
      <p:sp>
        <p:nvSpPr>
          <p:cNvPr id="6147" name="Subtitle 7"/>
          <p:cNvSpPr>
            <a:spLocks noGrp="1"/>
          </p:cNvSpPr>
          <p:nvPr>
            <p:ph idx="1"/>
          </p:nvPr>
        </p:nvSpPr>
        <p:spPr>
          <a:xfrm>
            <a:off x="449263" y="1484784"/>
            <a:ext cx="8229600" cy="4241800"/>
          </a:xfrm>
        </p:spPr>
        <p:txBody>
          <a:bodyPr rIns="0" bIns="0"/>
          <a:lstStyle/>
          <a:p>
            <a:pPr algn="just"/>
            <a:r>
              <a:rPr lang="en-GB" sz="1600" dirty="0"/>
              <a:t>The first statement under the RTS, from January 2022, should contain information not related to reference period (policies).</a:t>
            </a:r>
          </a:p>
          <a:p>
            <a:pPr marL="0" indent="0" algn="just">
              <a:buNone/>
            </a:pPr>
            <a:endParaRPr lang="en-GB" sz="1600" dirty="0"/>
          </a:p>
          <a:p>
            <a:pPr algn="just"/>
            <a:r>
              <a:rPr lang="en-GB" sz="1600" dirty="0"/>
              <a:t>The first reference period (1 January 2022 – 31 December 2022) PAI data specified in Annex I of the RTS should be disclosed in 2023.</a:t>
            </a:r>
          </a:p>
          <a:p>
            <a:pPr algn="just"/>
            <a:endParaRPr lang="en-GB" sz="1600" dirty="0"/>
          </a:p>
          <a:p>
            <a:pPr algn="just"/>
            <a:r>
              <a:rPr lang="en-GB" sz="1600" dirty="0"/>
              <a:t>That second statement, due by 30 June 2023, should include 20 indicators, of which 18 are mandatory (table 1) and 2 additional (1 environmental and 1 social) must be selected from the remaining 46 social and environmental indicators in tables 2 and 3, plus any others that FMP deems material to their investment decisions.</a:t>
            </a:r>
          </a:p>
          <a:p>
            <a:pPr algn="just"/>
            <a:endParaRPr lang="en-GB" sz="1600" dirty="0"/>
          </a:p>
          <a:p>
            <a:pPr algn="just"/>
            <a:r>
              <a:rPr lang="en-GB" sz="1600" dirty="0"/>
              <a:t>By 30 June 2024 (the third statement), that FMP must also add a historical (year on year) comparison, comparing the first reference period where PAI data was applied (1 January 2022 – 31 December 2022) with the second reference period (1 January 2023 – 31 December 2023).</a:t>
            </a:r>
            <a:endParaRPr lang="en-US" altLang="en-US" sz="1600" dirty="0"/>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93188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Pre-contractual product disclosure (</a:t>
            </a:r>
            <a:r>
              <a:rPr lang="en-GB" altLang="en-US" dirty="0">
                <a:latin typeface="Arial" panose="020B0604020202020204" pitchFamily="34" charset="0"/>
                <a:cs typeface="Arial" panose="020B0604020202020204" pitchFamily="34" charset="0"/>
              </a:rPr>
              <a:t>Chapter III and Annex II-III RTS)</a:t>
            </a:r>
            <a:endParaRPr lang="en-US" altLang="en-US" dirty="0">
              <a:latin typeface="Arial" panose="020B0604020202020204" pitchFamily="34" charset="0"/>
              <a:cs typeface="Arial" panose="020B0604020202020204" pitchFamily="34" charset="0"/>
            </a:endParaRPr>
          </a:p>
        </p:txBody>
      </p:sp>
      <p:sp>
        <p:nvSpPr>
          <p:cNvPr id="6147" name="Subtitle 7"/>
          <p:cNvSpPr>
            <a:spLocks noGrp="1"/>
          </p:cNvSpPr>
          <p:nvPr>
            <p:ph idx="1"/>
          </p:nvPr>
        </p:nvSpPr>
        <p:spPr>
          <a:xfrm>
            <a:off x="473037" y="1389650"/>
            <a:ext cx="8229600" cy="4241800"/>
          </a:xfrm>
        </p:spPr>
        <p:txBody>
          <a:bodyPr rIns="0" bIns="0"/>
          <a:lstStyle/>
          <a:p>
            <a:pPr marL="279400" lvl="0" indent="-285750" algn="just">
              <a:spcBef>
                <a:spcPts val="1000"/>
              </a:spcBef>
            </a:pPr>
            <a:r>
              <a:rPr lang="en-US" altLang="en-US" sz="1600" dirty="0"/>
              <a:t>The pre-contractual product disclosure has to take place through existing sectoral disclosure documents as listed in Article 6(3) SFDR according to the templates in Annex II-III RTS. </a:t>
            </a:r>
          </a:p>
          <a:p>
            <a:pPr marL="279400" lvl="0" indent="-285750" algn="just">
              <a:spcBef>
                <a:spcPts val="1000"/>
              </a:spcBef>
            </a:pPr>
            <a:r>
              <a:rPr lang="en-US" altLang="en-US" sz="1600" dirty="0"/>
              <a:t>The following elements should be included in this disclosure:</a:t>
            </a:r>
          </a:p>
          <a:p>
            <a:pPr marL="625475" lvl="0" algn="just">
              <a:spcBef>
                <a:spcPts val="1000"/>
              </a:spcBef>
              <a:buFont typeface="+mj-lt"/>
              <a:buAutoNum type="arabicPeriod"/>
            </a:pPr>
            <a:r>
              <a:rPr lang="en-US" altLang="en-US" sz="1600" dirty="0"/>
              <a:t>The sustainable characteristics or sustainable investment objective of the product;</a:t>
            </a:r>
          </a:p>
          <a:p>
            <a:pPr marL="625475" algn="just">
              <a:spcBef>
                <a:spcPts val="1000"/>
              </a:spcBef>
              <a:buFont typeface="+mj-lt"/>
              <a:buAutoNum type="arabicPeriod"/>
            </a:pPr>
            <a:r>
              <a:rPr lang="en-US" altLang="en-US" sz="1600" dirty="0"/>
              <a:t>A description of the planned investment strategy;</a:t>
            </a:r>
          </a:p>
          <a:p>
            <a:pPr marL="625475" algn="just">
              <a:spcBef>
                <a:spcPts val="1000"/>
              </a:spcBef>
              <a:buFont typeface="+mj-lt"/>
              <a:buAutoNum type="arabicPeriod"/>
            </a:pPr>
            <a:r>
              <a:rPr lang="en-US" altLang="en-US" sz="1600" dirty="0"/>
              <a:t>The asset allocation planned for the product, including DNSH disclosures for sustainable investments;</a:t>
            </a:r>
          </a:p>
          <a:p>
            <a:pPr marL="625475" algn="just">
              <a:spcBef>
                <a:spcPts val="1000"/>
              </a:spcBef>
              <a:buFont typeface="+mj-lt"/>
              <a:buAutoNum type="arabicPeriod"/>
            </a:pPr>
            <a:r>
              <a:rPr lang="en-US" altLang="en-US" sz="1600" dirty="0"/>
              <a:t>A statement indicating whether the product considers PAI; </a:t>
            </a:r>
          </a:p>
          <a:p>
            <a:pPr marL="625475" algn="just">
              <a:spcBef>
                <a:spcPts val="1000"/>
              </a:spcBef>
              <a:buFont typeface="+mj-lt"/>
              <a:buAutoNum type="arabicPeriod"/>
            </a:pPr>
            <a:r>
              <a:rPr lang="en-US" altLang="en-US" sz="1600" dirty="0"/>
              <a:t>A reference to a website for more disclosure; and</a:t>
            </a:r>
          </a:p>
          <a:p>
            <a:pPr marL="625475" lvl="0" algn="just">
              <a:spcBef>
                <a:spcPts val="1000"/>
              </a:spcBef>
              <a:buFont typeface="+mj-lt"/>
              <a:buAutoNum type="arabicPeriod"/>
            </a:pPr>
            <a:r>
              <a:rPr lang="en-US" altLang="en-US" sz="1600" dirty="0"/>
              <a:t>Information for products designating an index as a reference benchmark on how the product is aligned with the benchmark and how the benchmark differs from a broad market index.</a:t>
            </a:r>
          </a:p>
          <a:p>
            <a:pPr marL="0" indent="0" eaLnBrk="1" hangingPunct="1">
              <a:spcBef>
                <a:spcPts val="1000"/>
              </a:spcBef>
              <a:buNone/>
            </a:pPr>
            <a:r>
              <a:rPr lang="en-US" altLang="en-US" dirty="0">
                <a:latin typeface="Arial" panose="020B0604020202020204" pitchFamily="34" charset="0"/>
                <a:cs typeface="Arial" panose="020B0604020202020204" pitchFamily="34" charset="0"/>
              </a:rPr>
              <a:t>.</a:t>
            </a: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42765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GB" dirty="0"/>
              <a:t>Public website product disclosures (Chapter IV RTS)</a:t>
            </a:r>
            <a:endParaRPr lang="en-US" altLang="en-US" dirty="0">
              <a:latin typeface="Arial" panose="020B0604020202020204" pitchFamily="34" charset="0"/>
              <a:cs typeface="Arial" panose="020B0604020202020204" pitchFamily="34" charset="0"/>
            </a:endParaRPr>
          </a:p>
        </p:txBody>
      </p:sp>
      <p:sp>
        <p:nvSpPr>
          <p:cNvPr id="6147" name="Subtitle 7"/>
          <p:cNvSpPr>
            <a:spLocks noGrp="1"/>
          </p:cNvSpPr>
          <p:nvPr>
            <p:ph idx="1"/>
          </p:nvPr>
        </p:nvSpPr>
        <p:spPr>
          <a:xfrm>
            <a:off x="457200" y="1574800"/>
            <a:ext cx="8229600" cy="4241800"/>
          </a:xfrm>
        </p:spPr>
        <p:txBody>
          <a:bodyPr rIns="0" bIns="0"/>
          <a:lstStyle/>
          <a:p>
            <a:pPr algn="just">
              <a:lnSpc>
                <a:spcPct val="115000"/>
              </a:lnSpc>
              <a:spcBef>
                <a:spcPct val="0"/>
              </a:spcBef>
              <a:spcAft>
                <a:spcPts val="1250"/>
              </a:spcAft>
            </a:pPr>
            <a:r>
              <a:rPr lang="en-GB" sz="1600" dirty="0">
                <a:cs typeface="Arial" charset="0"/>
              </a:rPr>
              <a:t>Article 10 SFDR sets out provisions for product manufacturers of sustainable products to disclose on their website in greater detail how the products meet their characteristics or objectives. The disclosure has to start with a short summary.</a:t>
            </a:r>
          </a:p>
          <a:p>
            <a:pPr marL="0" indent="0" algn="just">
              <a:lnSpc>
                <a:spcPct val="115000"/>
              </a:lnSpc>
              <a:spcBef>
                <a:spcPct val="0"/>
              </a:spcBef>
              <a:spcAft>
                <a:spcPts val="1250"/>
              </a:spcAft>
              <a:buNone/>
            </a:pPr>
            <a:endParaRPr lang="en-GB" sz="1600" dirty="0">
              <a:cs typeface="Arial" charset="0"/>
            </a:endParaRPr>
          </a:p>
          <a:p>
            <a:pPr algn="just">
              <a:lnSpc>
                <a:spcPct val="115000"/>
              </a:lnSpc>
              <a:spcBef>
                <a:spcPct val="0"/>
              </a:spcBef>
              <a:spcAft>
                <a:spcPts val="1250"/>
              </a:spcAft>
            </a:pPr>
            <a:r>
              <a:rPr lang="en-GB" sz="1600" dirty="0">
                <a:cs typeface="Arial" charset="0"/>
              </a:rPr>
              <a:t>The disclosure items should include many of the same disclosure items, in more detailed form, that are included in the pre-contractual disclosures. The Final Report also shifted the breakdown of direct and indirect investments to the website disclosures.</a:t>
            </a:r>
          </a:p>
          <a:p>
            <a:pPr marL="0" indent="0" algn="just">
              <a:lnSpc>
                <a:spcPct val="115000"/>
              </a:lnSpc>
              <a:spcBef>
                <a:spcPct val="0"/>
              </a:spcBef>
              <a:spcAft>
                <a:spcPts val="1250"/>
              </a:spcAft>
              <a:buNone/>
            </a:pPr>
            <a:endParaRPr lang="en-GB" sz="1600" dirty="0">
              <a:cs typeface="Arial" charset="0"/>
            </a:endParaRPr>
          </a:p>
          <a:p>
            <a:pPr algn="just">
              <a:lnSpc>
                <a:spcPct val="115000"/>
              </a:lnSpc>
              <a:spcBef>
                <a:spcPct val="0"/>
              </a:spcBef>
              <a:spcAft>
                <a:spcPts val="1250"/>
              </a:spcAft>
            </a:pPr>
            <a:r>
              <a:rPr lang="en-GB" sz="1600" dirty="0">
                <a:cs typeface="Arial" charset="0"/>
              </a:rPr>
              <a:t>Website disclosure also includes requirements to disclose details on the methodology and data sources used and any limitations to the methodology or data sources. </a:t>
            </a: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253781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Periodic product disclosure (Chapter V and Annex IV-V RTS)</a:t>
            </a:r>
          </a:p>
        </p:txBody>
      </p:sp>
      <p:sp>
        <p:nvSpPr>
          <p:cNvPr id="6147" name="Subtitle 7"/>
          <p:cNvSpPr>
            <a:spLocks noGrp="1"/>
          </p:cNvSpPr>
          <p:nvPr>
            <p:ph idx="1"/>
          </p:nvPr>
        </p:nvSpPr>
        <p:spPr>
          <a:xfrm>
            <a:off x="457200" y="1484784"/>
            <a:ext cx="8229600" cy="4241800"/>
          </a:xfrm>
        </p:spPr>
        <p:txBody>
          <a:bodyPr rIns="0" bIns="0"/>
          <a:lstStyle/>
          <a:p>
            <a:pPr algn="just" eaLnBrk="1" hangingPunct="1">
              <a:spcBef>
                <a:spcPts val="1000"/>
              </a:spcBef>
            </a:pPr>
            <a:r>
              <a:rPr lang="en-US" altLang="en-US" sz="1600" dirty="0">
                <a:cs typeface="Arial" charset="0"/>
              </a:rPr>
              <a:t>Periodic product disclosure requirements are intended to show the track record of the product in terms of how successful it is in attaining its sustainable characteristics or objectives. </a:t>
            </a:r>
          </a:p>
          <a:p>
            <a:pPr algn="just" eaLnBrk="1" hangingPunct="1">
              <a:spcBef>
                <a:spcPts val="1000"/>
              </a:spcBef>
            </a:pPr>
            <a:r>
              <a:rPr lang="en-US" altLang="en-US" sz="1600" dirty="0">
                <a:cs typeface="Arial" charset="0"/>
              </a:rPr>
              <a:t>The disclosure has to take place through existing periodic disclosure sectoral disclosure documents as listed in Article 11(2) SFDR according to the templates in Annex IV-V RTS. </a:t>
            </a:r>
          </a:p>
          <a:p>
            <a:pPr algn="just" eaLnBrk="1" hangingPunct="1">
              <a:spcBef>
                <a:spcPts val="1000"/>
              </a:spcBef>
            </a:pPr>
            <a:r>
              <a:rPr lang="en-US" altLang="en-US" sz="1600" dirty="0">
                <a:cs typeface="Arial" charset="0"/>
              </a:rPr>
              <a:t>The RTS requires the following items to be disclosed:</a:t>
            </a:r>
          </a:p>
          <a:p>
            <a:pPr marL="714375" indent="-342900" algn="just" eaLnBrk="1" hangingPunct="1">
              <a:spcBef>
                <a:spcPts val="1000"/>
              </a:spcBef>
              <a:buFont typeface="+mj-lt"/>
              <a:buAutoNum type="arabicPeriod"/>
            </a:pPr>
            <a:r>
              <a:rPr lang="en-US" altLang="en-US" sz="1600" dirty="0">
                <a:cs typeface="Arial" charset="0"/>
              </a:rPr>
              <a:t>To what extent the sustainable characteristics or objectives have been met;</a:t>
            </a:r>
          </a:p>
          <a:p>
            <a:pPr marL="714375" indent="-342900" algn="just" eaLnBrk="1" hangingPunct="1">
              <a:spcBef>
                <a:spcPts val="1000"/>
              </a:spcBef>
              <a:buFont typeface="+mj-lt"/>
              <a:buAutoNum type="arabicPeriod"/>
            </a:pPr>
            <a:r>
              <a:rPr lang="en-US" altLang="en-US" sz="1600" dirty="0">
                <a:cs typeface="Arial" charset="0"/>
              </a:rPr>
              <a:t>The top 15 holdings of the product;</a:t>
            </a:r>
          </a:p>
          <a:p>
            <a:pPr marL="714375" indent="-342900" algn="just" eaLnBrk="1" hangingPunct="1">
              <a:spcBef>
                <a:spcPts val="1000"/>
              </a:spcBef>
              <a:buFont typeface="+mj-lt"/>
              <a:buAutoNum type="arabicPeriod"/>
            </a:pPr>
            <a:r>
              <a:rPr lang="en-US" altLang="en-US" sz="1600" dirty="0">
                <a:cs typeface="Arial" charset="0"/>
              </a:rPr>
              <a:t>The proportion of sustainability-related investments including DNSH disclosures for sustainable investments;</a:t>
            </a:r>
          </a:p>
          <a:p>
            <a:pPr marL="714375" indent="-342900" algn="just" eaLnBrk="1" hangingPunct="1">
              <a:spcBef>
                <a:spcPts val="1000"/>
              </a:spcBef>
              <a:buFont typeface="+mj-lt"/>
              <a:buAutoNum type="arabicPeriod"/>
            </a:pPr>
            <a:r>
              <a:rPr lang="en-US" altLang="en-US" sz="1600" dirty="0">
                <a:cs typeface="Arial" charset="0"/>
              </a:rPr>
              <a:t>Actions taken to attain the sustainable characteristics and objectives; and</a:t>
            </a:r>
          </a:p>
          <a:p>
            <a:pPr marL="714375" indent="-342900" algn="just" eaLnBrk="1" hangingPunct="1">
              <a:spcBef>
                <a:spcPts val="1000"/>
              </a:spcBef>
              <a:buFont typeface="+mj-lt"/>
              <a:buAutoNum type="arabicPeriod"/>
            </a:pPr>
            <a:r>
              <a:rPr lang="en-US" altLang="en-US" sz="1600" dirty="0">
                <a:cs typeface="Arial" charset="0"/>
              </a:rPr>
              <a:t>For products designating an index as a reference benchmark, the sustainable performance of that index.</a:t>
            </a:r>
          </a:p>
          <a:p>
            <a:pPr marL="714375" indent="-342900" algn="just" eaLnBrk="1" hangingPunct="1">
              <a:spcBef>
                <a:spcPts val="1000"/>
              </a:spcBef>
              <a:buFont typeface="+mj-lt"/>
              <a:buAutoNum type="arabicPeriod"/>
            </a:pPr>
            <a:endParaRPr lang="en-US" altLang="en-US" sz="1600" dirty="0">
              <a:cs typeface="Arial"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073865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Consultation paper on taxonomy-related product disclosures</a:t>
            </a:r>
          </a:p>
        </p:txBody>
      </p:sp>
      <p:sp>
        <p:nvSpPr>
          <p:cNvPr id="6147" name="Subtitle 7"/>
          <p:cNvSpPr>
            <a:spLocks noGrp="1"/>
          </p:cNvSpPr>
          <p:nvPr>
            <p:ph idx="1"/>
          </p:nvPr>
        </p:nvSpPr>
        <p:spPr>
          <a:xfrm>
            <a:off x="449263" y="1305260"/>
            <a:ext cx="8229600" cy="4774530"/>
          </a:xfrm>
        </p:spPr>
        <p:txBody>
          <a:bodyPr rIns="0" bIns="0"/>
          <a:lstStyle/>
          <a:p>
            <a:pPr marL="279400" indent="-285750">
              <a:spcBef>
                <a:spcPts val="1000"/>
              </a:spcBef>
            </a:pPr>
            <a:r>
              <a:rPr lang="en-GB" sz="1600" dirty="0">
                <a:cs typeface="Arial" charset="0"/>
              </a:rPr>
              <a:t>Regulation (EU) 2020/852 (Taxonomy Regulation, “TR”) added new empowerments for the ESAs on product-related environmental taxonomy disclosures by amending Regulation (EU) 2019/2088 (Sustainable Finance Disclosure Regulation, “SFDR”)</a:t>
            </a:r>
          </a:p>
          <a:p>
            <a:pPr marL="279400" indent="-285750">
              <a:spcBef>
                <a:spcPts val="1000"/>
              </a:spcBef>
            </a:pPr>
            <a:r>
              <a:rPr lang="en-GB" sz="1600" dirty="0">
                <a:cs typeface="Arial" charset="0"/>
              </a:rPr>
              <a:t>The Taxonomy Regulation places new disclosure obligations on financial market participants making available products making sustainable investments with environmental objectives about their taxonomy-related investments</a:t>
            </a:r>
          </a:p>
          <a:p>
            <a:pPr marL="279400" indent="-285750">
              <a:spcBef>
                <a:spcPts val="1000"/>
              </a:spcBef>
            </a:pPr>
            <a:r>
              <a:rPr lang="en-GB" altLang="en-US" sz="1600" dirty="0">
                <a:cs typeface="Arial" panose="020B0604020202020204" pitchFamily="34" charset="0"/>
              </a:rPr>
              <a:t>The product-related empowerments cover specific taxonomy-related information in financial products’ pre-contractual and periodic disclosures:</a:t>
            </a:r>
          </a:p>
          <a:p>
            <a:pPr marL="514350" lvl="1" indent="-342900">
              <a:spcBef>
                <a:spcPts val="1000"/>
              </a:spcBef>
              <a:buFont typeface="+mj-lt"/>
              <a:buAutoNum type="arabicPeriod"/>
            </a:pPr>
            <a:r>
              <a:rPr lang="en-GB" altLang="en-US" sz="1600" dirty="0">
                <a:cs typeface="Arial" panose="020B0604020202020204" pitchFamily="34" charset="0"/>
              </a:rPr>
              <a:t>The disclosures required by these empowerments require identification of the environmental taxonomy objectives of the product</a:t>
            </a:r>
          </a:p>
          <a:p>
            <a:pPr marL="514350" lvl="1" indent="-342900">
              <a:spcBef>
                <a:spcPts val="1000"/>
              </a:spcBef>
              <a:buFont typeface="+mj-lt"/>
              <a:buAutoNum type="arabicPeriod"/>
            </a:pPr>
            <a:r>
              <a:rPr lang="en-GB" altLang="en-US" sz="1600" dirty="0">
                <a:cs typeface="Arial" panose="020B0604020202020204" pitchFamily="34" charset="0"/>
              </a:rPr>
              <a:t>The disclosures also require an explanation of how and to what extent the activities invested in are aligned with the taxonomy</a:t>
            </a:r>
          </a:p>
          <a:p>
            <a:pPr marL="279400" indent="-285750">
              <a:spcBef>
                <a:spcPts val="1000"/>
              </a:spcBef>
              <a:buFont typeface="Wingdings" panose="05000000000000000000" pitchFamily="2" charset="2"/>
              <a:buChar char="q"/>
            </a:pPr>
            <a:endParaRPr lang="en-GB" sz="1600" dirty="0">
              <a:cs typeface="Arial" charset="0"/>
            </a:endParaRPr>
          </a:p>
          <a:p>
            <a:pPr marL="279400" indent="-285750">
              <a:spcBef>
                <a:spcPts val="1000"/>
              </a:spcBef>
              <a:buFont typeface="Wingdings" panose="05000000000000000000" pitchFamily="2" charset="2"/>
              <a:buChar char="q"/>
            </a:pPr>
            <a:endParaRPr lang="en-GB" sz="1600" dirty="0">
              <a:cs typeface="Arial"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269892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000BE-879F-4212-A480-4D8E55261040}"/>
              </a:ext>
            </a:extLst>
          </p:cNvPr>
          <p:cNvSpPr>
            <a:spLocks noGrp="1"/>
          </p:cNvSpPr>
          <p:nvPr>
            <p:ph type="title"/>
          </p:nvPr>
        </p:nvSpPr>
        <p:spPr/>
        <p:txBody>
          <a:bodyPr/>
          <a:lstStyle/>
          <a:p>
            <a:r>
              <a:rPr lang="en-GB" dirty="0"/>
              <a:t>Article 5 – 6 TR financial products</a:t>
            </a:r>
          </a:p>
        </p:txBody>
      </p:sp>
      <p:sp>
        <p:nvSpPr>
          <p:cNvPr id="4" name="Slide Number Placeholder 3">
            <a:extLst>
              <a:ext uri="{FF2B5EF4-FFF2-40B4-BE49-F238E27FC236}">
                <a16:creationId xmlns:a16="http://schemas.microsoft.com/office/drawing/2014/main" id="{231472D6-F9A2-4D95-9D1E-DA67F94EEDC9}"/>
              </a:ext>
            </a:extLst>
          </p:cNvPr>
          <p:cNvSpPr>
            <a:spLocks noGrp="1"/>
          </p:cNvSpPr>
          <p:nvPr>
            <p:ph type="sldNum" sz="quarter" idx="12"/>
          </p:nvPr>
        </p:nvSpPr>
        <p:spPr/>
        <p:txBody>
          <a:bodyPr/>
          <a:lstStyle/>
          <a:p>
            <a:pPr>
              <a:defRPr/>
            </a:pPr>
            <a:fld id="{6CCF4B38-FA36-4FAA-B012-6F26DB3C9E3A}" type="slidenum">
              <a:rPr lang="en-US" altLang="en-US" smtClean="0"/>
              <a:pPr>
                <a:defRPr/>
              </a:pPr>
              <a:t>9</a:t>
            </a:fld>
            <a:endParaRPr lang="en-US" altLang="en-US"/>
          </a:p>
        </p:txBody>
      </p:sp>
      <p:pic>
        <p:nvPicPr>
          <p:cNvPr id="6" name="Picture 5">
            <a:extLst>
              <a:ext uri="{FF2B5EF4-FFF2-40B4-BE49-F238E27FC236}">
                <a16:creationId xmlns:a16="http://schemas.microsoft.com/office/drawing/2014/main" id="{940B6B17-C003-48BA-97D3-F852166F6B50}"/>
              </a:ext>
            </a:extLst>
          </p:cNvPr>
          <p:cNvPicPr>
            <a:picLocks noChangeAspect="1"/>
          </p:cNvPicPr>
          <p:nvPr/>
        </p:nvPicPr>
        <p:blipFill>
          <a:blip r:embed="rId2"/>
          <a:stretch>
            <a:fillRect/>
          </a:stretch>
        </p:blipFill>
        <p:spPr>
          <a:xfrm>
            <a:off x="827584" y="867089"/>
            <a:ext cx="7423490" cy="4909356"/>
          </a:xfrm>
          <a:prstGeom prst="rect">
            <a:avLst/>
          </a:prstGeom>
        </p:spPr>
      </p:pic>
    </p:spTree>
    <p:extLst>
      <p:ext uri="{BB962C8B-B14F-4D97-AF65-F5344CB8AC3E}">
        <p14:creationId xmlns:p14="http://schemas.microsoft.com/office/powerpoint/2010/main" val="592770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altLang="en-US" dirty="0">
                <a:latin typeface="Arial" panose="020B0604020202020204" pitchFamily="34" charset="0"/>
                <a:cs typeface="Arial" panose="020B0604020202020204" pitchFamily="34" charset="0"/>
              </a:rPr>
              <a:t>Single rulebook for sustainable product disclosures</a:t>
            </a:r>
          </a:p>
        </p:txBody>
      </p:sp>
      <p:sp>
        <p:nvSpPr>
          <p:cNvPr id="6147" name="Subtitle 7"/>
          <p:cNvSpPr>
            <a:spLocks noGrp="1"/>
          </p:cNvSpPr>
          <p:nvPr>
            <p:ph idx="1"/>
          </p:nvPr>
        </p:nvSpPr>
        <p:spPr>
          <a:xfrm>
            <a:off x="439325" y="1484784"/>
            <a:ext cx="8299201" cy="4241800"/>
          </a:xfrm>
        </p:spPr>
        <p:txBody>
          <a:bodyPr rIns="0" bIns="0"/>
          <a:lstStyle/>
          <a:p>
            <a:pPr marL="279400" indent="-285750">
              <a:spcBef>
                <a:spcPts val="1000"/>
              </a:spcBef>
            </a:pPr>
            <a:r>
              <a:rPr lang="en-GB" altLang="en-US" sz="1600" dirty="0">
                <a:cs typeface="Arial" panose="020B0604020202020204" pitchFamily="34" charset="0"/>
              </a:rPr>
              <a:t>The ESAs saw merit in creating a “single rulebook” for sustainability product disclosures under the SFDR and TR. The aim of the draft RTS in the consultation paper is to allow a common set of requirements for all sustainability related products in scope of SFDR and TR.</a:t>
            </a:r>
          </a:p>
          <a:p>
            <a:pPr>
              <a:spcBef>
                <a:spcPts val="1000"/>
              </a:spcBef>
            </a:pPr>
            <a:endParaRPr lang="en-GB" altLang="en-US" sz="1600" dirty="0">
              <a:cs typeface="Arial" panose="020B0604020202020204" pitchFamily="34" charset="0"/>
            </a:endParaRPr>
          </a:p>
          <a:p>
            <a:pPr marL="279400" indent="-285750">
              <a:spcBef>
                <a:spcPts val="1000"/>
              </a:spcBef>
            </a:pPr>
            <a:r>
              <a:rPr lang="en-GB" altLang="en-US" sz="1600" dirty="0">
                <a:cs typeface="Arial" panose="020B0604020202020204" pitchFamily="34" charset="0"/>
              </a:rPr>
              <a:t>To achieve this the draft RTS in the consultation paper: </a:t>
            </a:r>
          </a:p>
          <a:p>
            <a:pPr marL="642938" lvl="2" indent="-285750">
              <a:spcBef>
                <a:spcPts val="1000"/>
              </a:spcBef>
              <a:buFont typeface="Wingdings" panose="05000000000000000000" pitchFamily="2" charset="2"/>
              <a:buChar char="Ø"/>
            </a:pPr>
            <a:r>
              <a:rPr lang="en-GB" altLang="en-US" sz="1600" dirty="0">
                <a:cs typeface="Arial" panose="020B0604020202020204" pitchFamily="34" charset="0"/>
              </a:rPr>
              <a:t>amends the SFDR RTS published by the ESAs on 4 February 2021;</a:t>
            </a:r>
          </a:p>
          <a:p>
            <a:pPr marL="642938" lvl="2" indent="-285750">
              <a:spcBef>
                <a:spcPts val="1000"/>
              </a:spcBef>
              <a:buFont typeface="Wingdings" panose="05000000000000000000" pitchFamily="2" charset="2"/>
              <a:buChar char="Ø"/>
            </a:pPr>
            <a:r>
              <a:rPr lang="en-GB" altLang="en-US" sz="1600" dirty="0">
                <a:cs typeface="Arial" panose="020B0604020202020204" pitchFamily="34" charset="0"/>
              </a:rPr>
              <a:t>makes specific disclosure requirements for the subset of products that make sustainable investments with environmental objectives according to the EU taxonomy within the broader set of SFDR RTS sustainability disclosures; and</a:t>
            </a:r>
          </a:p>
          <a:p>
            <a:pPr marL="642938" lvl="2" indent="-285750">
              <a:spcBef>
                <a:spcPts val="1000"/>
              </a:spcBef>
              <a:buFont typeface="Wingdings" panose="05000000000000000000" pitchFamily="2" charset="2"/>
              <a:buChar char="Ø"/>
            </a:pPr>
            <a:r>
              <a:rPr lang="en-GB" altLang="en-US" sz="1600" dirty="0">
                <a:cs typeface="Arial" panose="020B0604020202020204" pitchFamily="34" charset="0"/>
              </a:rPr>
              <a:t>amends the existing SFDR RTS templates for pre-contractual and periodic templates to provide new sections for the relevant subset of products.</a:t>
            </a:r>
          </a:p>
          <a:p>
            <a:pPr marL="457200" lvl="1" indent="-285750">
              <a:spcBef>
                <a:spcPts val="1000"/>
              </a:spcBef>
              <a:buFont typeface="Wingdings" panose="05000000000000000000" pitchFamily="2" charset="2"/>
              <a:buChar char="q"/>
            </a:pPr>
            <a:endParaRPr lang="en-GB" altLang="en-US" sz="1600" dirty="0">
              <a:cs typeface="Arial" panose="020B0604020202020204" pitchFamily="34" charset="0"/>
            </a:endParaRPr>
          </a:p>
          <a:p>
            <a:pPr marL="279400" indent="-285750" eaLnBrk="1" hangingPunct="1">
              <a:spcBef>
                <a:spcPts val="1000"/>
              </a:spcBef>
              <a:buFont typeface="Wingdings" panose="05000000000000000000" pitchFamily="2" charset="2"/>
              <a:buChar char="q"/>
            </a:pPr>
            <a:endParaRPr lang="en-US" altLang="en-US" sz="1600"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692696"/>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319591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US" dirty="0"/>
              <a:t>“How and to what extent”: KPI and statement of taxonomy alignment</a:t>
            </a:r>
            <a:endParaRPr lang="en-US" altLang="en-US" dirty="0">
              <a:latin typeface="Arial" panose="020B0604020202020204" pitchFamily="34" charset="0"/>
              <a:cs typeface="Arial" panose="020B0604020202020204" pitchFamily="34" charset="0"/>
            </a:endParaRPr>
          </a:p>
        </p:txBody>
      </p:sp>
      <p:sp>
        <p:nvSpPr>
          <p:cNvPr id="6147" name="Subtitle 7"/>
          <p:cNvSpPr>
            <a:spLocks noGrp="1"/>
          </p:cNvSpPr>
          <p:nvPr>
            <p:ph idx="1"/>
          </p:nvPr>
        </p:nvSpPr>
        <p:spPr>
          <a:xfrm>
            <a:off x="403473" y="1138238"/>
            <a:ext cx="8283327" cy="4680520"/>
          </a:xfrm>
        </p:spPr>
        <p:txBody>
          <a:bodyPr rIns="0" bIns="0"/>
          <a:lstStyle/>
          <a:p>
            <a:pPr marL="279400" indent="-285750">
              <a:spcBef>
                <a:spcPts val="1000"/>
              </a:spcBef>
            </a:pPr>
            <a:r>
              <a:rPr lang="en-GB" altLang="en-US" sz="1600" dirty="0">
                <a:cs typeface="Arial" panose="020B0604020202020204" pitchFamily="34" charset="0"/>
              </a:rPr>
              <a:t>The disclosures should include information on “how and to what extent” the economic activities the product invests in, qualify as environmentally sustainable</a:t>
            </a:r>
          </a:p>
          <a:p>
            <a:pPr marL="279400" indent="-285750">
              <a:spcBef>
                <a:spcPts val="1000"/>
              </a:spcBef>
            </a:pPr>
            <a:endParaRPr lang="en-GB" altLang="en-US" sz="1600" dirty="0">
              <a:cs typeface="Arial" panose="020B0604020202020204" pitchFamily="34" charset="0"/>
            </a:endParaRPr>
          </a:p>
          <a:p>
            <a:pPr marL="279400" indent="-285750">
              <a:spcBef>
                <a:spcPts val="1000"/>
              </a:spcBef>
            </a:pPr>
            <a:r>
              <a:rPr lang="en-GB" altLang="en-US" sz="1600" dirty="0">
                <a:cs typeface="Arial" panose="020B0604020202020204" pitchFamily="34" charset="0"/>
              </a:rPr>
              <a:t>The consultation paper proposes a graphical representation of the taxonomy-aligned investments of the product calculated based on a key performance indicator (KPI)</a:t>
            </a:r>
          </a:p>
          <a:p>
            <a:pPr marL="279400" indent="-285750">
              <a:spcBef>
                <a:spcPts val="1000"/>
              </a:spcBef>
            </a:pPr>
            <a:r>
              <a:rPr lang="en-GB" altLang="en-US" sz="1600" dirty="0">
                <a:cs typeface="Arial" panose="020B0604020202020204" pitchFamily="34" charset="0"/>
              </a:rPr>
              <a:t>The KPI is aligned with the ESAs technical advice on Article 8 TR disclosures – the calculation is based on a weighted average of taxonomy-compliant activities that the investments of the financial product funds</a:t>
            </a:r>
          </a:p>
          <a:p>
            <a:pPr>
              <a:spcBef>
                <a:spcPts val="1000"/>
              </a:spcBef>
            </a:pPr>
            <a:endParaRPr lang="en-GB" altLang="en-US" sz="1600" dirty="0">
              <a:cs typeface="Arial" panose="020B0604020202020204" pitchFamily="34" charset="0"/>
            </a:endParaRPr>
          </a:p>
          <a:p>
            <a:pPr marL="279400" indent="-285750">
              <a:spcBef>
                <a:spcPts val="1000"/>
              </a:spcBef>
            </a:pPr>
            <a:r>
              <a:rPr lang="en-GB" altLang="en-US" sz="1600" dirty="0">
                <a:cs typeface="Arial" panose="020B0604020202020204" pitchFamily="34" charset="0"/>
              </a:rPr>
              <a:t>Also, the disclosures include a requirement to certify through a statement that the activities funded by the product are aligned with the criteria of Article 3 of the TR</a:t>
            </a:r>
          </a:p>
          <a:p>
            <a:pPr marL="279400" indent="-285750">
              <a:spcBef>
                <a:spcPts val="1000"/>
              </a:spcBef>
            </a:pPr>
            <a:r>
              <a:rPr lang="en-GB" sz="1600" dirty="0">
                <a:cs typeface="Arial" panose="020B0604020202020204" pitchFamily="34" charset="0"/>
              </a:rPr>
              <a:t>The DNSH certification for the subset of taxonomy products would replace the broader 2(17) SFDR DNSH in the SFDR RTS by way of derogation</a:t>
            </a:r>
          </a:p>
          <a:p>
            <a:pPr marL="0" indent="0">
              <a:spcBef>
                <a:spcPts val="1000"/>
              </a:spcBef>
              <a:buNone/>
            </a:pPr>
            <a:endParaRPr lang="en-GB" altLang="en-US" sz="1600" dirty="0">
              <a:cs typeface="Arial" panose="020B0604020202020204" pitchFamily="34" charset="0"/>
            </a:endParaRPr>
          </a:p>
          <a:p>
            <a:pPr marL="279400" indent="-285750">
              <a:spcBef>
                <a:spcPts val="1000"/>
              </a:spcBef>
              <a:buFont typeface="Wingdings" panose="05000000000000000000" pitchFamily="2" charset="2"/>
              <a:buChar char="q"/>
            </a:pPr>
            <a:endParaRPr lang="en-GB" altLang="en-US" sz="1600" dirty="0">
              <a:cs typeface="Arial" panose="020B0604020202020204" pitchFamily="34" charset="0"/>
            </a:endParaRPr>
          </a:p>
          <a:p>
            <a:pPr lvl="2"/>
            <a:endParaRPr lang="en-GB" dirty="0"/>
          </a:p>
          <a:p>
            <a:pPr marL="285750" indent="-285750">
              <a:lnSpc>
                <a:spcPct val="115000"/>
              </a:lnSpc>
              <a:spcBef>
                <a:spcPct val="0"/>
              </a:spcBef>
              <a:spcAft>
                <a:spcPts val="1250"/>
              </a:spcAft>
              <a:buFont typeface="Wingdings" panose="05000000000000000000" pitchFamily="2" charset="2"/>
              <a:buChar char="q"/>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598215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1"/>
          <p:cNvSpPr>
            <a:spLocks noGrp="1"/>
          </p:cNvSpPr>
          <p:nvPr>
            <p:ph type="title"/>
          </p:nvPr>
        </p:nvSpPr>
        <p:spPr>
          <a:xfrm>
            <a:off x="449263" y="274638"/>
            <a:ext cx="8229600" cy="468312"/>
          </a:xfrm>
        </p:spPr>
        <p:txBody>
          <a:bodyPr tIns="115200"/>
          <a:lstStyle/>
          <a:p>
            <a:pPr eaLnBrk="1" hangingPunct="1"/>
            <a:r>
              <a:rPr lang="en-GB" dirty="0"/>
              <a:t>Next steps</a:t>
            </a:r>
            <a:endParaRPr lang="en-US" altLang="en-US" dirty="0">
              <a:latin typeface="Arial" panose="020B0604020202020204" pitchFamily="34" charset="0"/>
              <a:cs typeface="Arial" panose="020B0604020202020204" pitchFamily="34" charset="0"/>
            </a:endParaRPr>
          </a:p>
        </p:txBody>
      </p:sp>
      <p:sp>
        <p:nvSpPr>
          <p:cNvPr id="6147" name="Subtitle 7"/>
          <p:cNvSpPr>
            <a:spLocks noGrp="1"/>
          </p:cNvSpPr>
          <p:nvPr>
            <p:ph idx="1"/>
          </p:nvPr>
        </p:nvSpPr>
        <p:spPr>
          <a:xfrm>
            <a:off x="468966" y="1358828"/>
            <a:ext cx="8229600" cy="4241800"/>
          </a:xfrm>
        </p:spPr>
        <p:txBody>
          <a:bodyPr rIns="0" bIns="0"/>
          <a:lstStyle/>
          <a:p>
            <a:pPr algn="just"/>
            <a:r>
              <a:rPr lang="en-GB" sz="1600" dirty="0"/>
              <a:t>The Commission is expected to adopt the 4 February 2021 RTS in June 2021, which will trigger a 3-month period for EP and Council to register objection.</a:t>
            </a:r>
          </a:p>
          <a:p>
            <a:pPr algn="just"/>
            <a:endParaRPr lang="en-GB" sz="1600" dirty="0"/>
          </a:p>
          <a:p>
            <a:pPr algn="just"/>
            <a:r>
              <a:rPr lang="en-GB" sz="1600" dirty="0"/>
              <a:t>The ESAs sent a letter to the Commission on 7 January 2021 requesting clarity on priority issues in SFDR: application to AIFMs, the 500-employee threshold for PAI statements, the scope of Article 8-9 financial products and application to portfolios and dedicated funds. The Commission responses is expected imminently.</a:t>
            </a:r>
          </a:p>
          <a:p>
            <a:pPr algn="just"/>
            <a:endParaRPr lang="en-GB" sz="1600" dirty="0"/>
          </a:p>
          <a:p>
            <a:pPr algn="just"/>
            <a:r>
              <a:rPr lang="en-GB" sz="1600" dirty="0"/>
              <a:t>The ESAs published on 25 February supervisory statement to achieve an effective and consistent application and national supervision of the SFDR during the interim period between the application of SFDR (10 March 2021) and the RTS (1 January 2022). The statement clarifies that the draft RTS can be used as a reference during the interim period.</a:t>
            </a:r>
          </a:p>
          <a:p>
            <a:pPr algn="just"/>
            <a:endParaRPr lang="en-GB" sz="1600" dirty="0"/>
          </a:p>
          <a:p>
            <a:pPr algn="just"/>
            <a:r>
              <a:rPr lang="en-GB" sz="1600" dirty="0">
                <a:cs typeface="Arial" panose="020B0604020202020204" pitchFamily="34" charset="0"/>
              </a:rPr>
              <a:t>The ESAs aim to produce a final report with final draft RTS on the taxonomy-related product disclosures in late June or early July 2021</a:t>
            </a:r>
            <a:endParaRPr lang="en-GB" sz="1600" dirty="0"/>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a:p>
            <a:pPr marL="179388" indent="-185738" eaLnBrk="1" hangingPunct="1">
              <a:spcBef>
                <a:spcPts val="1000"/>
              </a:spcBef>
            </a:pPr>
            <a:endParaRPr lang="en-US" altLang="en-US" dirty="0">
              <a:solidFill>
                <a:srgbClr val="8C8E8E"/>
              </a:solidFill>
              <a:latin typeface="Arial" panose="020B0604020202020204" pitchFamily="34" charset="0"/>
              <a:cs typeface="Arial" panose="020B0604020202020204" pitchFamily="34" charset="0"/>
            </a:endParaRPr>
          </a:p>
        </p:txBody>
      </p:sp>
      <p:sp>
        <p:nvSpPr>
          <p:cNvPr id="6148" name="Title Placeholder 1"/>
          <p:cNvSpPr txBox="1">
            <a:spLocks/>
          </p:cNvSpPr>
          <p:nvPr/>
        </p:nvSpPr>
        <p:spPr bwMode="auto">
          <a:xfrm>
            <a:off x="449263" y="706438"/>
            <a:ext cx="82296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457200" rtl="0" eaLnBrk="1" fontAlgn="base" latinLnBrk="0" hangingPunct="1">
              <a:lnSpc>
                <a:spcPct val="100000"/>
              </a:lnSpc>
              <a:spcBef>
                <a:spcPts val="100"/>
              </a:spcBef>
              <a:spcAft>
                <a:spcPct val="0"/>
              </a:spcAft>
              <a:buClrTx/>
              <a:buSzTx/>
              <a:buFontTx/>
              <a:buNone/>
              <a:tabLst/>
              <a:defRPr/>
            </a:pPr>
            <a:r>
              <a:rPr kumimoji="0" lang="en-US" altLang="en-US" sz="1400" b="0" i="0" u="none" strike="noStrike" kern="1200" cap="none" spc="0" normalizeH="0" baseline="0" noProof="0">
                <a:ln>
                  <a:noFill/>
                </a:ln>
                <a:solidFill>
                  <a:srgbClr val="8C8E8E"/>
                </a:solidFill>
                <a:effectLst/>
                <a:uLnTx/>
                <a:uFillTx/>
                <a:latin typeface="Arial" panose="020B0604020202020204" pitchFamily="34" charset="0"/>
                <a:ea typeface="+mn-ea"/>
                <a:cs typeface="Arial" panose="020B0604020202020204" pitchFamily="34" charset="0"/>
              </a:rPr>
              <a:t>Joint Committee of the European Supervisory Authorities</a:t>
            </a:r>
          </a:p>
        </p:txBody>
      </p:sp>
      <p:sp>
        <p:nvSpPr>
          <p:cNvPr id="6149" name="Slide Number Placeholder 1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base" latinLnBrk="0" hangingPunct="1">
              <a:lnSpc>
                <a:spcPct val="100000"/>
              </a:lnSpc>
              <a:spcBef>
                <a:spcPct val="0"/>
              </a:spcBef>
              <a:spcAft>
                <a:spcPct val="0"/>
              </a:spcAft>
              <a:buClrTx/>
              <a:buSzTx/>
              <a:buFontTx/>
              <a:buNone/>
              <a:tabLst/>
              <a:defRPr/>
            </a:pPr>
            <a:fld id="{BE139EC9-EF14-40B1-A6BB-7A421BAD2B6D}" type="slidenum">
              <a:rPr kumimoji="0" lang="en-US" altLang="en-US" sz="1200" b="0" i="0" u="none" strike="noStrike" kern="1200" cap="none" spc="0" normalizeH="0" baseline="0" noProof="0" smtClean="0">
                <a:ln>
                  <a:noFill/>
                </a:ln>
                <a:solidFill>
                  <a:srgbClr val="898989"/>
                </a:solidFill>
                <a:effectLst/>
                <a:uLnTx/>
                <a:uFillTx/>
                <a:latin typeface="Calibri" panose="020F0502020204030204" pitchFamily="34" charset="0"/>
                <a:ea typeface="+mn-ea"/>
                <a:cs typeface="Arial" panose="020B0604020202020204" pitchFamily="34" charset="0"/>
              </a:rPr>
              <a:pPr marL="0" marR="0" lvl="0" indent="0" algn="r" defTabSz="4572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898989"/>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2848345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oc6a28ec060943fd8636fe33d888e887 xmlns="d98174c3-8e7e-49b7-9cf2-13b9b5660239" xsi:nil="true"/>
    <TaxCatchAll xmlns="d98174c3-8e7e-49b7-9cf2-13b9b5660239">
      <Value>5</Value>
      <Value>142</Value>
    </TaxCatchAll>
    <of0367f43177425a9886b5dd7a9691e5 xmlns="d98174c3-8e7e-49b7-9cf2-13b9b5660239" xsi:nil="true"/>
    <n6c8e8dcb32d40a7886b0ae6d0b54473 xmlns="cf7a90fe-67b8-4cc5-9ba3-6165ecc81a03">
      <Terms xmlns="http://schemas.microsoft.com/office/infopath/2007/PartnerControls">
        <TermInfo xmlns="http://schemas.microsoft.com/office/infopath/2007/PartnerControls">
          <TermName xmlns="http://schemas.microsoft.com/office/infopath/2007/PartnerControls">Joint Committee/ESAs</TermName>
          <TermId xmlns="http://schemas.microsoft.com/office/infopath/2007/PartnerControls">f1e6c470-d3a4-45e8-8907-aa3596040947</TermId>
        </TermInfo>
      </Terms>
    </n6c8e8dcb32d40a7886b0ae6d0b54473>
    <f5b50cd4af5e49619eb27bd36f4985d5 xmlns="cf7a90fe-67b8-4cc5-9ba3-6165ecc81a03">
      <Terms xmlns="http://schemas.microsoft.com/office/infopath/2007/PartnerControls">
        <TermInfo xmlns="http://schemas.microsoft.com/office/infopath/2007/PartnerControls">
          <TermName xmlns="http://schemas.microsoft.com/office/infopath/2007/PartnerControls">Regular</TermName>
          <TermId xmlns="http://schemas.microsoft.com/office/infopath/2007/PartnerControls">07f1e362-856b-423d-bea6-a14079762141</TermId>
        </TermInfo>
      </Terms>
    </f5b50cd4af5e49619eb27bd36f4985d5>
    <_dlc_DocId xmlns="d98174c3-8e7e-49b7-9cf2-13b9b5660239">ESMA00--1-142</_dlc_DocId>
    <_dlc_DocIdUrl xmlns="d98174c3-8e7e-49b7-9cf2-13b9b5660239">
      <Url>https://sherpa.esma.europa.eu/_layouts/15/DocIdRedir.aspx?ID=ESMA00--1-142</Url>
      <Description>ESMA00--1-142</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Sherpa Document" ma:contentTypeID="0x010100156DBFACF776A445B15E7CB95479674B01006F4D931D8A7FE84A8BB5A9E00CA22557" ma:contentTypeVersion="146" ma:contentTypeDescription="" ma:contentTypeScope="" ma:versionID="d8d3df541c6fe17b1c7716ecc925e1ab">
  <xsd:schema xmlns:xsd="http://www.w3.org/2001/XMLSchema" xmlns:xs="http://www.w3.org/2001/XMLSchema" xmlns:p="http://schemas.microsoft.com/office/2006/metadata/properties" xmlns:ns2="d98174c3-8e7e-49b7-9cf2-13b9b5660239" xmlns:ns3="cf7a90fe-67b8-4cc5-9ba3-6165ecc81a03" targetNamespace="http://schemas.microsoft.com/office/2006/metadata/properties" ma:root="true" ma:fieldsID="04dc6f41ae2f74aa20ebc3530ff0526d" ns2:_="" ns3:_="">
    <xsd:import namespace="d98174c3-8e7e-49b7-9cf2-13b9b5660239"/>
    <xsd:import namespace="cf7a90fe-67b8-4cc5-9ba3-6165ecc81a03"/>
    <xsd:element name="properties">
      <xsd:complexType>
        <xsd:sequence>
          <xsd:element name="documentManagement">
            <xsd:complexType>
              <xsd:all>
                <xsd:element ref="ns2:_dlc_DocIdPersistId" minOccurs="0"/>
                <xsd:element ref="ns2:oc6a28ec060943fd8636fe33d888e887" minOccurs="0"/>
                <xsd:element ref="ns2:TaxCatchAll" minOccurs="0"/>
                <xsd:element ref="ns2:TaxCatchAllLabel" minOccurs="0"/>
                <xsd:element ref="ns2:_dlc_DocIdUrl" minOccurs="0"/>
                <xsd:element ref="ns2:of0367f43177425a9886b5dd7a9691e5" minOccurs="0"/>
                <xsd:element ref="ns2:_dlc_DocId" minOccurs="0"/>
                <xsd:element ref="ns3:n6c8e8dcb32d40a7886b0ae6d0b54473" minOccurs="0"/>
                <xsd:element ref="ns3:f5b50cd4af5e49619eb27bd36f4985d5"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8174c3-8e7e-49b7-9cf2-13b9b5660239" elementFormDefault="qualified">
    <xsd:import namespace="http://schemas.microsoft.com/office/2006/documentManagement/types"/>
    <xsd:import namespace="http://schemas.microsoft.com/office/infopath/2007/PartnerControls"/>
    <xsd:element name="_dlc_DocIdPersistId" ma:index="2" nillable="true" ma:displayName="Persist ID" ma:description="Keep ID on add." ma:hidden="true" ma:internalName="_dlc_DocIdPersistId" ma:readOnly="true">
      <xsd:simpleType>
        <xsd:restriction base="dms:Boolean"/>
      </xsd:simpleType>
    </xsd:element>
    <xsd:element name="oc6a28ec060943fd8636fe33d888e887" ma:index="3" nillable="true" ma:displayName="Topic_0" ma:hidden="true" ma:internalName="oc6a28ec060943fd8636fe33d888e887">
      <xsd:simpleType>
        <xsd:restriction base="dms:Note"/>
      </xsd:simpleType>
    </xsd:element>
    <xsd:element name="TaxCatchAll" ma:index="4" nillable="true" ma:displayName="Taxonomy Catch All Column" ma:hidden="true" ma:list="{07caf29f-3e26-4fb9-8d99-94adb95651b3}" ma:internalName="TaxCatchAll" ma:showField="CatchAllData" ma:web="d98174c3-8e7e-49b7-9cf2-13b9b5660239">
      <xsd:complexType>
        <xsd:complexContent>
          <xsd:extension base="dms:MultiChoiceLookup">
            <xsd:sequence>
              <xsd:element name="Value" type="dms:Lookup" maxOccurs="unbounded" minOccurs="0" nillable="true"/>
            </xsd:sequence>
          </xsd:extension>
        </xsd:complexContent>
      </xsd:complexType>
    </xsd:element>
    <xsd:element name="TaxCatchAllLabel" ma:index="5" nillable="true" ma:displayName="Taxonomy Catch All Column1" ma:hidden="true" ma:list="{07caf29f-3e26-4fb9-8d99-94adb95651b3}" ma:internalName="TaxCatchAllLabel" ma:readOnly="true" ma:showField="CatchAllDataLabel" ma:web="d98174c3-8e7e-49b7-9cf2-13b9b5660239">
      <xsd:complexType>
        <xsd:complexContent>
          <xsd:extension base="dms:MultiChoiceLookup">
            <xsd:sequence>
              <xsd:element name="Value" type="dms:Lookup" maxOccurs="unbounded" minOccurs="0" nillable="true"/>
            </xsd:sequence>
          </xsd:extension>
        </xsd:complexContent>
      </xsd:complexType>
    </xsd:element>
    <xsd:element name="_dlc_DocIdUrl" ma:index="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of0367f43177425a9886b5dd7a9691e5" ma:index="13" nillable="true" ma:displayName="Team Name_0" ma:hidden="true" ma:internalName="of0367f43177425a9886b5dd7a9691e5">
      <xsd:simpleType>
        <xsd:restriction base="dms:Note"/>
      </xsd:simpleType>
    </xsd:element>
    <xsd:element name="_dlc_DocId" ma:index="14" nillable="true" ma:displayName="Document ID Value" ma:description="The value of the document ID assigned to this item." ma:internalName="_dlc_DocId"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f7a90fe-67b8-4cc5-9ba3-6165ecc81a03" elementFormDefault="qualified">
    <xsd:import namespace="http://schemas.microsoft.com/office/2006/documentManagement/types"/>
    <xsd:import namespace="http://schemas.microsoft.com/office/infopath/2007/PartnerControls"/>
    <xsd:element name="n6c8e8dcb32d40a7886b0ae6d0b54473" ma:index="16" nillable="true" ma:taxonomy="true" ma:internalName="n6c8e8dcb32d40a7886b0ae6d0b54473" ma:taxonomyFieldName="ESMATemplatesTopic" ma:displayName="Topic" ma:default="" ma:fieldId="{76c8e8dc-b32d-40a7-886b-0ae6d0b54473}" ma:sspId="0ac1876e-32bf-4158-94e7-cdbcd053a335" ma:termSetId="b2e78112-b3db-4d59-8dbf-c3d244142482" ma:anchorId="00000000-0000-0000-0000-000000000000" ma:open="true" ma:isKeyword="false">
      <xsd:complexType>
        <xsd:sequence>
          <xsd:element ref="pc:Terms" minOccurs="0" maxOccurs="1"/>
        </xsd:sequence>
      </xsd:complexType>
    </xsd:element>
    <xsd:element name="f5b50cd4af5e49619eb27bd36f4985d5" ma:index="18" ma:taxonomy="true" ma:internalName="f5b50cd4af5e49619eb27bd36f4985d5" ma:taxonomyFieldName="ESMATemplatesConfidentialityLevel" ma:displayName="Confidentiality Level" ma:default="" ma:fieldId="{f5b50cd4-af5e-4961-9eb2-7bd36f4985d5}" ma:sspId="0ac1876e-32bf-4158-94e7-cdbcd053a335" ma:termSetId="63da149f-0364-4b58-9838-6f5855a402c0"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9"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DAE528-074B-451B-9643-AFB8E662C21F}">
  <ds:schemaRefs>
    <ds:schemaRef ds:uri="http://schemas.microsoft.com/sharepoint/v3/contenttype/forms"/>
  </ds:schemaRefs>
</ds:datastoreItem>
</file>

<file path=customXml/itemProps2.xml><?xml version="1.0" encoding="utf-8"?>
<ds:datastoreItem xmlns:ds="http://schemas.openxmlformats.org/officeDocument/2006/customXml" ds:itemID="{B89404C8-5931-45FF-8131-49B978D25530}">
  <ds:schemaRefs>
    <ds:schemaRef ds:uri="cf7a90fe-67b8-4cc5-9ba3-6165ecc81a03"/>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d98174c3-8e7e-49b7-9cf2-13b9b5660239"/>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43CEAF9E-F5D0-4552-AFDE-9F32DAE1739E}">
  <ds:schemaRefs>
    <ds:schemaRef ds:uri="http://schemas.microsoft.com/sharepoint/events"/>
  </ds:schemaRefs>
</ds:datastoreItem>
</file>

<file path=customXml/itemProps4.xml><?xml version="1.0" encoding="utf-8"?>
<ds:datastoreItem xmlns:ds="http://schemas.openxmlformats.org/officeDocument/2006/customXml" ds:itemID="{CF2389A5-DCC2-4C51-B31A-FF657FE179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8174c3-8e7e-49b7-9cf2-13b9b5660239"/>
    <ds:schemaRef ds:uri="cf7a90fe-67b8-4cc5-9ba3-6165ecc81a0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 Template - Light - Regular</Template>
  <TotalTime>0</TotalTime>
  <Words>1526</Words>
  <Application>Microsoft Office PowerPoint</Application>
  <PresentationFormat>On-screen Show (4:3)</PresentationFormat>
  <Paragraphs>103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Georgia</vt:lpstr>
      <vt:lpstr>L Frutiger Light</vt:lpstr>
      <vt:lpstr>Wingdings</vt:lpstr>
      <vt:lpstr>Office Theme</vt:lpstr>
      <vt:lpstr>Joint ESAs SFDR RTS</vt:lpstr>
      <vt:lpstr>SFDR - Introduction</vt:lpstr>
      <vt:lpstr>PAI disclosures according to ESAs’ RTS (Chapter II and Annex I RTS)</vt:lpstr>
      <vt:lpstr>RTS schedule for PAI disclosures</vt:lpstr>
      <vt:lpstr>Pre-contractual product disclosure (Chapter III and Annex II-III RTS)</vt:lpstr>
      <vt:lpstr>Public website product disclosures (Chapter IV RTS)</vt:lpstr>
      <vt:lpstr>Periodic product disclosure (Chapter V and Annex IV-V RTS)</vt:lpstr>
      <vt:lpstr>Consultation paper on taxonomy-related product disclosures</vt:lpstr>
      <vt:lpstr>Article 5 – 6 TR financial products</vt:lpstr>
      <vt:lpstr>Single rulebook for sustainable product disclosures</vt:lpstr>
      <vt:lpstr>“How and to what extent”: KPI and statement of taxonomy alignment</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2016-12-20T15:56:33Z</dcterms:created>
  <dcterms:modified xsi:type="dcterms:W3CDTF">2021-06-18T10:13:53Z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0x010100156DBFACF776A445B15E7CB95479674B01006F4D931D8A7FE84A8BB5A9E00CA22557</vt:lpwstr>
  </property>
  <property fmtid="{D5CDD505-2E9C-101B-9397-08002B2CF9AE}" pid="3" name="n84bf37b4eaf4fd99e887816221de8a8">
    <vt:lpwstr>EN|f7e7f686-dfa7-4032-a218-a5881e990598</vt:lpwstr>
  </property>
  <property fmtid="{D5CDD505-2E9C-101B-9397-08002B2CF9AE}" pid="4" name="mf50acab3f6949599688191e8740e810">
    <vt:lpwstr>Regular|07f1e362-856b-423d-bea6-a14079762141</vt:lpwstr>
  </property>
  <property fmtid="{D5CDD505-2E9C-101B-9397-08002B2CF9AE}" pid="5" name="ESMATemplatesConfidentialityLevel">
    <vt:lpwstr>5;#Regular|07f1e362-856b-423d-bea6-a14079762141</vt:lpwstr>
  </property>
  <property fmtid="{D5CDD505-2E9C-101B-9397-08002B2CF9AE}" pid="6" name="ESMATemplatesTopic">
    <vt:lpwstr>142;#Joint Committee/ESAs|f1e6c470-d3a4-45e8-8907-aa3596040947</vt:lpwstr>
  </property>
  <property fmtid="{D5CDD505-2E9C-101B-9397-08002B2CF9AE}" pid="7" name="_dlc_DocIdItemGuid">
    <vt:lpwstr>903c36e7-0411-4e3f-ba5b-43d8cad8d5d0</vt:lpwstr>
  </property>
</Properties>
</file>